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 id="2147483689" r:id="rId2"/>
    <p:sldMasterId id="2147483701" r:id="rId3"/>
  </p:sldMasterIdLst>
  <p:sldIdLst>
    <p:sldId id="256" r:id="rId4"/>
    <p:sldId id="257" r:id="rId5"/>
    <p:sldId id="259" r:id="rId6"/>
    <p:sldId id="258" r:id="rId7"/>
    <p:sldId id="260" r:id="rId8"/>
    <p:sldId id="261" r:id="rId9"/>
    <p:sldId id="262" r:id="rId10"/>
    <p:sldId id="264" r:id="rId11"/>
    <p:sldId id="263" r:id="rId12"/>
    <p:sldId id="267" r:id="rId13"/>
    <p:sldId id="265" r:id="rId14"/>
    <p:sldId id="266" r:id="rId15"/>
    <p:sldId id="269" r:id="rId16"/>
    <p:sldId id="268"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55"/>
    <p:restoredTop sz="94690"/>
  </p:normalViewPr>
  <p:slideViewPr>
    <p:cSldViewPr snapToGrid="0" snapToObjects="1">
      <p:cViewPr varScale="1">
        <p:scale>
          <a:sx n="97" d="100"/>
          <a:sy n="97"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hyperlink" Target="https://en.wikipedia.org/wiki/UIC_College_of_Business_Administration"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352538" y="419853"/>
            <a:ext cx="838199" cy="767687"/>
          </a:xfrm>
        </p:spPr>
        <p:txBody>
          <a:bodyPr/>
          <a:lstStyle/>
          <a:p>
            <a:fld id="{D57F1E4F-1CFF-5643-939E-02111984F565}" type="slidenum">
              <a:rPr lang="en-US" smtClean="0"/>
              <a:t>‹#›</a:t>
            </a:fld>
            <a:endParaRPr lang="en-US" dirty="0"/>
          </a:p>
        </p:txBody>
      </p:sp>
      <p:pic>
        <p:nvPicPr>
          <p:cNvPr id="8" name="Picture 7" descr="UIC College of Business Administration - Wikipedia">
            <a:extLst>
              <a:ext uri="{FF2B5EF4-FFF2-40B4-BE49-F238E27FC236}">
                <a16:creationId xmlns:a16="http://schemas.microsoft.com/office/drawing/2014/main" id="{D2CB891D-09B8-0F4E-B1BD-65F408A4D358}"/>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9405920" y="5828114"/>
            <a:ext cx="2731437" cy="1029886"/>
          </a:xfrm>
          <a:prstGeom prst="rect">
            <a:avLst/>
          </a:prstGeom>
        </p:spPr>
      </p:pic>
    </p:spTree>
    <p:extLst>
      <p:ext uri="{BB962C8B-B14F-4D97-AF65-F5344CB8AC3E}">
        <p14:creationId xmlns:p14="http://schemas.microsoft.com/office/powerpoint/2010/main" val="780283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334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24714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18156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4098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4566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904681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76020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36052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A02B-3228-2448-86DF-3C63938FA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FE00E1-F970-9249-9563-DF7610DAD6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8B5F9D-1E0E-5B47-9D1A-249144DA9DF3}"/>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F8EB8115-2092-674B-907C-78B951226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81CE0-81B0-4549-938F-A4B9CAF79A59}"/>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1459340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6F83-BFD3-F446-B646-1F5D4341C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598B1-3323-F245-A5B3-1F43808787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88070-81DB-BF4D-BFFB-E31F9E408FA4}"/>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E0A29D08-8AD0-7841-B6CB-3B06F16B59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1206D-F081-FE47-9303-6261C8391E95}"/>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118355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7117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740D3-A38C-C942-B274-E2C838B58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AA59C6-339B-064E-B186-959471DA29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0776D2-92F3-C54D-99FA-88C5DE5C4DA6}"/>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51ADE245-FE5D-0E4A-9C7E-4BC03DB65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7F91A-DE2E-9549-ACA7-E5771EB84CE8}"/>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41171883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B40E-50E2-0B44-AF9F-674779A946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91CAD-EE79-F04D-AAF5-43AE80C594A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B123A-4A61-5B4B-85A2-1790F8D588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5D7638-5768-8D42-A9C2-F7ECA20538A0}"/>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6" name="Footer Placeholder 5">
            <a:extLst>
              <a:ext uri="{FF2B5EF4-FFF2-40B4-BE49-F238E27FC236}">
                <a16:creationId xmlns:a16="http://schemas.microsoft.com/office/drawing/2014/main" id="{7D30FC16-1B12-1840-8FCA-54B9FB81D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210C7-F872-A546-ADF0-9B6A7444C937}"/>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768676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E0C6-93A7-F841-B03A-859A06A908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5D18D5-ED56-264C-A1F4-DA157B1C4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5CF175-68A7-0C46-848A-441D4ADDDB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48DC44-54EB-A040-B666-92740B45F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306A1DF-9545-D44E-9980-6B6981C174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2BB427-A7DC-164A-B146-8E9CE2AE4364}"/>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8" name="Footer Placeholder 7">
            <a:extLst>
              <a:ext uri="{FF2B5EF4-FFF2-40B4-BE49-F238E27FC236}">
                <a16:creationId xmlns:a16="http://schemas.microsoft.com/office/drawing/2014/main" id="{5E97BAE3-5445-C942-A01B-DEF2FBA67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3CAD8E-1302-4043-B953-6548DC8DA635}"/>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26194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2D3F-3FFB-6D4A-946C-6676F30CD4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B5A8-1A66-0A4F-8F3D-03760C61EBE8}"/>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4" name="Footer Placeholder 3">
            <a:extLst>
              <a:ext uri="{FF2B5EF4-FFF2-40B4-BE49-F238E27FC236}">
                <a16:creationId xmlns:a16="http://schemas.microsoft.com/office/drawing/2014/main" id="{59B6BA46-0364-894E-BACB-B787A12934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1FB5EB-506A-C441-AE2A-CB29CC2A8C9A}"/>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2933856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93258C-F866-7B47-AB04-0209448140B6}"/>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3" name="Footer Placeholder 2">
            <a:extLst>
              <a:ext uri="{FF2B5EF4-FFF2-40B4-BE49-F238E27FC236}">
                <a16:creationId xmlns:a16="http://schemas.microsoft.com/office/drawing/2014/main" id="{B8CC0CA8-7233-DA4D-93C1-9DABE8F84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305748-8235-CA49-8F28-02D3B10ECF2F}"/>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2014554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0B8B-EF38-E34B-A1A7-604AB7EB81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C1A0A3-FD2F-4C4A-90A0-47037F6A4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DA15B5-ABD0-8143-906B-EA181B58C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360886-2F20-0F4C-8203-D83591BA5345}"/>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6" name="Footer Placeholder 5">
            <a:extLst>
              <a:ext uri="{FF2B5EF4-FFF2-40B4-BE49-F238E27FC236}">
                <a16:creationId xmlns:a16="http://schemas.microsoft.com/office/drawing/2014/main" id="{6E953AD5-87F9-924D-971D-701503551C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1F5289-0BF7-654D-87A8-C9A57D74035B}"/>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1399628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4BA7-CFFE-8F45-BFEF-E63CABDE05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8EC3C0-9929-7C4A-9CEE-FB832367B3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E4C69F-5259-B440-A2A5-2985AA801A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795923-9FAB-4942-8FB9-8BD221489799}"/>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6" name="Footer Placeholder 5">
            <a:extLst>
              <a:ext uri="{FF2B5EF4-FFF2-40B4-BE49-F238E27FC236}">
                <a16:creationId xmlns:a16="http://schemas.microsoft.com/office/drawing/2014/main" id="{60BF6B2D-5FDD-9844-B068-0E68F5185F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74140-2357-924E-B3F9-BED41D4F0C74}"/>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887084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4300-CEE3-7F4D-B081-BB94EC77DF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CEC133-08B9-D64E-8EB5-F2C2E0BAA21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D1DF7-B90D-314C-AD97-4D0705297919}"/>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E9221BB6-A457-B849-B7B7-370A5802F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80A2C6-2F2B-FC45-A349-10534EB18D0C}"/>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4046778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188EC-67BC-F249-97B8-822433FA15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809AF4-46DE-934A-818D-36A0802040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DB1E5C-8E40-4549-AC9A-D9CEDF452D4D}"/>
              </a:ext>
            </a:extLst>
          </p:cNvPr>
          <p:cNvSpPr>
            <a:spLocks noGrp="1"/>
          </p:cNvSpPr>
          <p:nvPr>
            <p:ph type="dt" sz="half" idx="10"/>
          </p:nvPr>
        </p:nvSpPr>
        <p:spPr/>
        <p:txBody>
          <a:body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BBF4A6AD-CDB8-0740-8632-81C7E6FE1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833C7-3C53-0C47-BCE9-33389C93ADE4}"/>
              </a:ext>
            </a:extLst>
          </p:cNvPr>
          <p:cNvSpPr>
            <a:spLocks noGrp="1"/>
          </p:cNvSpPr>
          <p:nvPr>
            <p:ph type="sldNum" sz="quarter" idx="12"/>
          </p:nvPr>
        </p:nvSpPr>
        <p:spPr/>
        <p:txBody>
          <a:bodyPr/>
          <a:lstStyle/>
          <a:p>
            <a:fld id="{B0C089DD-7244-364F-817C-8C2A54A8D08A}" type="slidenum">
              <a:rPr lang="en-US" smtClean="0"/>
              <a:t>‹#›</a:t>
            </a:fld>
            <a:endParaRPr lang="en-US"/>
          </a:p>
        </p:txBody>
      </p:sp>
    </p:spTree>
    <p:extLst>
      <p:ext uri="{BB962C8B-B14F-4D97-AF65-F5344CB8AC3E}">
        <p14:creationId xmlns:p14="http://schemas.microsoft.com/office/powerpoint/2010/main" val="33071992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E5357-4EF2-D542-8F9D-214E67005C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664BCE-97EA-9F4A-8D81-C40623F33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60D03F-F2D3-154B-82AC-C356AD8E7397}"/>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5981B421-F683-4642-B64E-2E93E2A4A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7088B-A535-6444-82D6-98EDD50DA3A1}"/>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445350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41364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F671C-D29C-C84D-B36A-962A2DB14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B15EF-588A-8942-B58B-92F193187E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25DDAA-1E17-A343-9B80-063201167AEB}"/>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0B7FC674-7ECF-E04F-ACB7-8EC67CAC8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16F571-F483-F84D-A245-48EB5ABF1AED}"/>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36776459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60E0-CD95-8848-AEBB-6A82BC3F4F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824B28-30C0-C04C-A656-A2AB366C1F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88364F-9343-9840-ACBC-8DD1E5E743ED}"/>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5F0C354F-7DA3-C649-ACE9-36F8A1F740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16DC3-6CDD-AA48-9D4C-9567D85649C2}"/>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3422222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FAF7-33FD-B045-8DEB-10A829D858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3BE13-23A2-DF4C-B863-3F6FC40A45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3B29CF-277B-A646-AE31-7DEE7C87E7A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B342F4-46A2-124E-A7DC-506FF233CD56}"/>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6" name="Footer Placeholder 5">
            <a:extLst>
              <a:ext uri="{FF2B5EF4-FFF2-40B4-BE49-F238E27FC236}">
                <a16:creationId xmlns:a16="http://schemas.microsoft.com/office/drawing/2014/main" id="{97A37CB8-5D62-F14D-9C65-DA7F642CF0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194843-3DDF-1C48-9374-3B0C45C75743}"/>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940147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5A78-BE2F-0840-8EEF-D2FF12F262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341DE0-E8B7-8D47-9DC7-4FC558F8A8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3D3D04-8F36-F042-8527-FE0DB171295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38ACCB-16AF-5242-8474-17C0CB4C2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83086CA-B4A1-684A-98D0-3475E9838C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D8FE0-6B02-844F-960B-A4959263A1D3}"/>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8" name="Footer Placeholder 7">
            <a:extLst>
              <a:ext uri="{FF2B5EF4-FFF2-40B4-BE49-F238E27FC236}">
                <a16:creationId xmlns:a16="http://schemas.microsoft.com/office/drawing/2014/main" id="{3A734146-6128-DE48-9A30-7C8F803E19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33D5BD-D4E2-C740-B772-D592AAF86B8A}"/>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753169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04AF-FEAC-1E49-9864-A8EFD6AFB7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2FA41A-8425-E442-A8E1-F5AC3EC36C7C}"/>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4" name="Footer Placeholder 3">
            <a:extLst>
              <a:ext uri="{FF2B5EF4-FFF2-40B4-BE49-F238E27FC236}">
                <a16:creationId xmlns:a16="http://schemas.microsoft.com/office/drawing/2014/main" id="{23B591F0-B589-BB44-A499-F6D7A71F9B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DDB773-7A6D-BF43-A980-ACAB8C836623}"/>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128285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13AF8-10FB-514C-BE25-FA4E6517FD46}"/>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3" name="Footer Placeholder 2">
            <a:extLst>
              <a:ext uri="{FF2B5EF4-FFF2-40B4-BE49-F238E27FC236}">
                <a16:creationId xmlns:a16="http://schemas.microsoft.com/office/drawing/2014/main" id="{E9C409A5-45F1-F44A-9B3D-57DA6598C9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E2D6B5-FD73-2A4A-9BB5-6A3A44E8F0C5}"/>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3620874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44D7-48A3-B84A-BAFF-AE75A357B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C13771-49EA-924A-8B50-5CFEA1D65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60FA17-F6FC-1D4D-9B12-2ABE9DFD9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644A5B-B286-4648-8286-DBB2AB83C249}"/>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6" name="Footer Placeholder 5">
            <a:extLst>
              <a:ext uri="{FF2B5EF4-FFF2-40B4-BE49-F238E27FC236}">
                <a16:creationId xmlns:a16="http://schemas.microsoft.com/office/drawing/2014/main" id="{262464F1-542A-E441-A18F-603B49119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2F6B0-910A-314D-ADBC-1DFD7D323293}"/>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1375251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D0EE-72B5-9849-B018-183E465569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8E9D9C-B0DB-4F41-ACF7-F211EFF9B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DA09D-B783-0946-A98E-6ACBBE35C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2D2A4E-122F-AA44-97E7-9BB07CF60025}"/>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6" name="Footer Placeholder 5">
            <a:extLst>
              <a:ext uri="{FF2B5EF4-FFF2-40B4-BE49-F238E27FC236}">
                <a16:creationId xmlns:a16="http://schemas.microsoft.com/office/drawing/2014/main" id="{C19171AB-0EB2-5E4B-BF49-B3EF7BDA8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CEBC8-BC21-F949-AC27-D028D321E9DF}"/>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3014175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ADFB-7315-A449-BBEE-AD8423522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425015-79CC-FF4C-A38A-79305A73DC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3B758-FA93-6E48-B460-B8F4CE4A4FD9}"/>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72C193EE-4508-EC4E-8774-66AE1B9FB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D5C27-0ABF-1E49-84EA-4B4F1F85FB31}"/>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32174524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3D82A0-E577-7947-9456-95AD13BDDC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0C4205-1DF9-BD4C-A243-A4B1B568BF5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EAE2C-D434-5C4A-8D7F-BE27BA50AB99}"/>
              </a:ext>
            </a:extLst>
          </p:cNvPr>
          <p:cNvSpPr>
            <a:spLocks noGrp="1"/>
          </p:cNvSpPr>
          <p:nvPr>
            <p:ph type="dt" sz="half" idx="10"/>
          </p:nvPr>
        </p:nvSpPr>
        <p:spPr/>
        <p:txBody>
          <a:body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2E2EF093-E2DD-9D4B-92C2-30AB26850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1F197-9B31-9F43-8917-D839BD4C2715}"/>
              </a:ext>
            </a:extLst>
          </p:cNvPr>
          <p:cNvSpPr>
            <a:spLocks noGrp="1"/>
          </p:cNvSpPr>
          <p:nvPr>
            <p:ph type="sldNum" sz="quarter" idx="12"/>
          </p:nvPr>
        </p:nvSpPr>
        <p:spPr/>
        <p:txBody>
          <a:bodyPr/>
          <a:lstStyle/>
          <a:p>
            <a:fld id="{3F75359F-4BE1-DA4A-8DE8-24831C943F85}" type="slidenum">
              <a:rPr lang="en-US" smtClean="0"/>
              <a:t>‹#›</a:t>
            </a:fld>
            <a:endParaRPr lang="en-US"/>
          </a:p>
        </p:txBody>
      </p:sp>
    </p:spTree>
    <p:extLst>
      <p:ext uri="{BB962C8B-B14F-4D97-AF65-F5344CB8AC3E}">
        <p14:creationId xmlns:p14="http://schemas.microsoft.com/office/powerpoint/2010/main" val="74914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026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4384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4767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12320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4152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5683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10/15/18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22359859"/>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52CE2B-EB62-744F-9A59-55554D24F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6D9AB-049C-AC42-908B-D1BD05C380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5AEFA-D59D-1842-A321-3F3B09CD9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81989-F829-1744-9343-923AA0AE16DC}" type="datetimeFigureOut">
              <a:rPr lang="en-US" smtClean="0"/>
              <a:t>10/15/18</a:t>
            </a:fld>
            <a:endParaRPr lang="en-US"/>
          </a:p>
        </p:txBody>
      </p:sp>
      <p:sp>
        <p:nvSpPr>
          <p:cNvPr id="5" name="Footer Placeholder 4">
            <a:extLst>
              <a:ext uri="{FF2B5EF4-FFF2-40B4-BE49-F238E27FC236}">
                <a16:creationId xmlns:a16="http://schemas.microsoft.com/office/drawing/2014/main" id="{CA1C45C1-4B21-DE4A-9E24-F6AED453F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8C50B-E067-9143-90EA-F5E5347DE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089DD-7244-364F-817C-8C2A54A8D08A}" type="slidenum">
              <a:rPr lang="en-US" smtClean="0"/>
              <a:t>‹#›</a:t>
            </a:fld>
            <a:endParaRPr lang="en-US"/>
          </a:p>
        </p:txBody>
      </p:sp>
    </p:spTree>
    <p:extLst>
      <p:ext uri="{BB962C8B-B14F-4D97-AF65-F5344CB8AC3E}">
        <p14:creationId xmlns:p14="http://schemas.microsoft.com/office/powerpoint/2010/main" val="406401864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4B5FF9-BF71-3C45-949A-E1E7F3F325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45AD3-3890-6F47-8AC1-71B75B143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2D4A3-156F-FF48-9801-1A46C619F5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98382F-9293-C446-A778-B42FDCFCA78E}" type="datetimeFigureOut">
              <a:rPr lang="en-US" smtClean="0"/>
              <a:t>10/15/18</a:t>
            </a:fld>
            <a:endParaRPr lang="en-US"/>
          </a:p>
        </p:txBody>
      </p:sp>
      <p:sp>
        <p:nvSpPr>
          <p:cNvPr id="5" name="Footer Placeholder 4">
            <a:extLst>
              <a:ext uri="{FF2B5EF4-FFF2-40B4-BE49-F238E27FC236}">
                <a16:creationId xmlns:a16="http://schemas.microsoft.com/office/drawing/2014/main" id="{142A716B-B9BF-A542-9C96-21A68078AF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F3BF88-9813-904C-823C-9FE23C5FFF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5359F-4BE1-DA4A-8DE8-24831C943F85}" type="slidenum">
              <a:rPr lang="en-US" smtClean="0"/>
              <a:t>‹#›</a:t>
            </a:fld>
            <a:endParaRPr lang="en-US"/>
          </a:p>
        </p:txBody>
      </p:sp>
    </p:spTree>
    <p:extLst>
      <p:ext uri="{BB962C8B-B14F-4D97-AF65-F5344CB8AC3E}">
        <p14:creationId xmlns:p14="http://schemas.microsoft.com/office/powerpoint/2010/main" val="397640906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tiff"/><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sec.gov/edgar/searchedgar/companysearch.html" TargetMode="External"/><Relationship Id="rId4" Type="http://schemas.openxmlformats.org/officeDocument/2006/relationships/hyperlink" Target="http://investsnips.com/complete-list-of-vehicle-manufacturers-and-suppliers-listed-on-u-s-exchang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8617-86BE-FB4B-BFF2-C24AE1A5CE16}"/>
              </a:ext>
            </a:extLst>
          </p:cNvPr>
          <p:cNvSpPr>
            <a:spLocks noGrp="1"/>
          </p:cNvSpPr>
          <p:nvPr>
            <p:ph type="ctrTitle"/>
          </p:nvPr>
        </p:nvSpPr>
        <p:spPr>
          <a:xfrm>
            <a:off x="1154955" y="177145"/>
            <a:ext cx="8825658" cy="3329581"/>
          </a:xfrm>
        </p:spPr>
        <p:txBody>
          <a:bodyPr/>
          <a:lstStyle/>
          <a:p>
            <a:r>
              <a:rPr lang="en-US" dirty="0"/>
              <a:t>FINANCIAL DASHBOARD 2.0</a:t>
            </a:r>
            <a:br>
              <a:rPr lang="en-US" dirty="0"/>
            </a:br>
            <a:endParaRPr lang="en-US" dirty="0"/>
          </a:p>
        </p:txBody>
      </p:sp>
      <p:sp>
        <p:nvSpPr>
          <p:cNvPr id="3" name="Subtitle 2">
            <a:extLst>
              <a:ext uri="{FF2B5EF4-FFF2-40B4-BE49-F238E27FC236}">
                <a16:creationId xmlns:a16="http://schemas.microsoft.com/office/drawing/2014/main" id="{599AF2A1-30E0-CC42-8115-F5EFB09A8040}"/>
              </a:ext>
            </a:extLst>
          </p:cNvPr>
          <p:cNvSpPr>
            <a:spLocks noGrp="1"/>
          </p:cNvSpPr>
          <p:nvPr>
            <p:ph type="subTitle" idx="1"/>
          </p:nvPr>
        </p:nvSpPr>
        <p:spPr>
          <a:xfrm>
            <a:off x="1154955" y="2556698"/>
            <a:ext cx="8825658" cy="861420"/>
          </a:xfrm>
        </p:spPr>
        <p:txBody>
          <a:bodyPr>
            <a:normAutofit/>
          </a:bodyPr>
          <a:lstStyle/>
          <a:p>
            <a:r>
              <a:rPr lang="en-US" sz="3000" dirty="0"/>
              <a:t>Sponsored by SIMPLY-BI </a:t>
            </a:r>
          </a:p>
          <a:p>
            <a:endParaRPr lang="en-US" sz="3000" dirty="0"/>
          </a:p>
        </p:txBody>
      </p:sp>
      <p:sp>
        <p:nvSpPr>
          <p:cNvPr id="4" name="TextBox 3">
            <a:extLst>
              <a:ext uri="{FF2B5EF4-FFF2-40B4-BE49-F238E27FC236}">
                <a16:creationId xmlns:a16="http://schemas.microsoft.com/office/drawing/2014/main" id="{F97148F3-EF20-0A4E-B791-191349757D6A}"/>
              </a:ext>
            </a:extLst>
          </p:cNvPr>
          <p:cNvSpPr txBox="1"/>
          <p:nvPr/>
        </p:nvSpPr>
        <p:spPr>
          <a:xfrm>
            <a:off x="1211285" y="4215748"/>
            <a:ext cx="2630848" cy="1754326"/>
          </a:xfrm>
          <a:prstGeom prst="rect">
            <a:avLst/>
          </a:prstGeom>
          <a:noFill/>
        </p:spPr>
        <p:txBody>
          <a:bodyPr wrap="none" rtlCol="0">
            <a:spAutoFit/>
          </a:bodyPr>
          <a:lstStyle/>
          <a:p>
            <a:r>
              <a:rPr lang="en-US" b="1" dirty="0"/>
              <a:t>Team:</a:t>
            </a:r>
          </a:p>
          <a:p>
            <a:r>
              <a:rPr lang="en-US" dirty="0"/>
              <a:t>Aditya Bhandari</a:t>
            </a:r>
          </a:p>
          <a:p>
            <a:r>
              <a:rPr lang="en-US" dirty="0"/>
              <a:t>Akshat Verma</a:t>
            </a:r>
          </a:p>
          <a:p>
            <a:r>
              <a:rPr lang="en-US" dirty="0"/>
              <a:t>Mallika Trakanpasakul</a:t>
            </a:r>
          </a:p>
          <a:p>
            <a:r>
              <a:rPr lang="en-US" dirty="0"/>
              <a:t>Prakher Gupta</a:t>
            </a:r>
          </a:p>
          <a:p>
            <a:endParaRPr lang="en-US" dirty="0"/>
          </a:p>
        </p:txBody>
      </p:sp>
      <p:sp>
        <p:nvSpPr>
          <p:cNvPr id="5" name="Rectangle 4">
            <a:extLst>
              <a:ext uri="{FF2B5EF4-FFF2-40B4-BE49-F238E27FC236}">
                <a16:creationId xmlns:a16="http://schemas.microsoft.com/office/drawing/2014/main" id="{CEC199CF-8004-2F4A-B7D3-D18151451B57}"/>
              </a:ext>
            </a:extLst>
          </p:cNvPr>
          <p:cNvSpPr/>
          <p:nvPr/>
        </p:nvSpPr>
        <p:spPr>
          <a:xfrm>
            <a:off x="5019304" y="4178754"/>
            <a:ext cx="6096000" cy="2031325"/>
          </a:xfrm>
          <a:prstGeom prst="rect">
            <a:avLst/>
          </a:prstGeom>
        </p:spPr>
        <p:txBody>
          <a:bodyPr>
            <a:spAutoFit/>
          </a:bodyPr>
          <a:lstStyle/>
          <a:p>
            <a:r>
              <a:rPr lang="en-US" b="1" dirty="0"/>
              <a:t>Project Manager:</a:t>
            </a:r>
          </a:p>
          <a:p>
            <a:r>
              <a:rPr lang="en-US" dirty="0"/>
              <a:t>Mr. Renaud Viot</a:t>
            </a:r>
          </a:p>
          <a:p>
            <a:endParaRPr lang="en-US" dirty="0"/>
          </a:p>
          <a:p>
            <a:r>
              <a:rPr lang="en-US" b="1" dirty="0"/>
              <a:t>Academic Advisor(s):</a:t>
            </a:r>
          </a:p>
          <a:p>
            <a:r>
              <a:rPr lang="en-US" dirty="0"/>
              <a:t>Professor Kyle D. Cheek</a:t>
            </a:r>
          </a:p>
          <a:p>
            <a:r>
              <a:rPr lang="en-US" dirty="0"/>
              <a:t>Professor Ali Tafti</a:t>
            </a:r>
          </a:p>
          <a:p>
            <a:r>
              <a:rPr lang="en-US" dirty="0"/>
              <a:t>Ramah Al Balawi (Teaching Assistant)</a:t>
            </a:r>
          </a:p>
        </p:txBody>
      </p:sp>
    </p:spTree>
    <p:extLst>
      <p:ext uri="{BB962C8B-B14F-4D97-AF65-F5344CB8AC3E}">
        <p14:creationId xmlns:p14="http://schemas.microsoft.com/office/powerpoint/2010/main" val="273116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3064-141D-254F-96DF-B55DD525EC39}"/>
              </a:ext>
            </a:extLst>
          </p:cNvPr>
          <p:cNvSpPr>
            <a:spLocks noGrp="1"/>
          </p:cNvSpPr>
          <p:nvPr>
            <p:ph type="title"/>
          </p:nvPr>
        </p:nvSpPr>
        <p:spPr>
          <a:xfrm>
            <a:off x="646111" y="452718"/>
            <a:ext cx="9404723" cy="1400530"/>
          </a:xfrm>
        </p:spPr>
        <p:txBody>
          <a:bodyPr>
            <a:normAutofit/>
          </a:bodyPr>
          <a:lstStyle/>
          <a:p>
            <a:r>
              <a:rPr lang="en-US" dirty="0"/>
              <a:t>Milestones Condensed</a:t>
            </a:r>
          </a:p>
        </p:txBody>
      </p:sp>
      <p:graphicFrame>
        <p:nvGraphicFramePr>
          <p:cNvPr id="4" name="Content Placeholder 3">
            <a:extLst>
              <a:ext uri="{FF2B5EF4-FFF2-40B4-BE49-F238E27FC236}">
                <a16:creationId xmlns:a16="http://schemas.microsoft.com/office/drawing/2014/main" id="{EA35A2E3-7054-334F-846B-3BDC03309562}"/>
              </a:ext>
            </a:extLst>
          </p:cNvPr>
          <p:cNvGraphicFramePr>
            <a:graphicFrameLocks noGrp="1"/>
          </p:cNvGraphicFramePr>
          <p:nvPr>
            <p:ph idx="1"/>
            <p:extLst>
              <p:ext uri="{D42A27DB-BD31-4B8C-83A1-F6EECF244321}">
                <p14:modId xmlns:p14="http://schemas.microsoft.com/office/powerpoint/2010/main" val="3723921782"/>
              </p:ext>
            </p:extLst>
          </p:nvPr>
        </p:nvGraphicFramePr>
        <p:xfrm>
          <a:off x="646111" y="1853248"/>
          <a:ext cx="9404723" cy="4011947"/>
        </p:xfrm>
        <a:graphic>
          <a:graphicData uri="http://schemas.openxmlformats.org/drawingml/2006/table">
            <a:tbl>
              <a:tblPr firstRow="1" firstCol="1" bandRow="1">
                <a:noFill/>
                <a:tableStyleId>{5C22544A-7EE6-4342-B048-85BDC9FD1C3A}</a:tableStyleId>
              </a:tblPr>
              <a:tblGrid>
                <a:gridCol w="2659237">
                  <a:extLst>
                    <a:ext uri="{9D8B030D-6E8A-4147-A177-3AD203B41FA5}">
                      <a16:colId xmlns:a16="http://schemas.microsoft.com/office/drawing/2014/main" val="3314467112"/>
                    </a:ext>
                  </a:extLst>
                </a:gridCol>
                <a:gridCol w="5017654">
                  <a:extLst>
                    <a:ext uri="{9D8B030D-6E8A-4147-A177-3AD203B41FA5}">
                      <a16:colId xmlns:a16="http://schemas.microsoft.com/office/drawing/2014/main" val="1871926335"/>
                    </a:ext>
                  </a:extLst>
                </a:gridCol>
                <a:gridCol w="1727832">
                  <a:extLst>
                    <a:ext uri="{9D8B030D-6E8A-4147-A177-3AD203B41FA5}">
                      <a16:colId xmlns:a16="http://schemas.microsoft.com/office/drawing/2014/main" val="3118849546"/>
                    </a:ext>
                  </a:extLst>
                </a:gridCol>
              </a:tblGrid>
              <a:tr h="657815">
                <a:tc>
                  <a:txBody>
                    <a:bodyPr/>
                    <a:lstStyle/>
                    <a:p>
                      <a:pPr marL="0" marR="0">
                        <a:spcBef>
                          <a:spcPts val="0"/>
                        </a:spcBef>
                        <a:spcAft>
                          <a:spcPts val="0"/>
                        </a:spcAft>
                      </a:pPr>
                      <a:r>
                        <a:rPr lang="en-US" sz="1600" b="0" cap="all" spc="150">
                          <a:solidFill>
                            <a:schemeClr val="lt1"/>
                          </a:solidFill>
                          <a:effectLst/>
                        </a:rPr>
                        <a:t>Milestone</a:t>
                      </a:r>
                      <a:endParaRPr lang="en-US" sz="1600" b="0" cap="all" spc="150">
                        <a:solidFill>
                          <a:schemeClr val="lt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lnL>
                    <a:lnR w="12700" cmpd="sng">
                      <a:noFill/>
                    </a:lnR>
                    <a:lnT w="12700" cmpd="sng">
                      <a:noFill/>
                    </a:lnT>
                    <a:lnB w="38100" cmpd="sng">
                      <a:noFill/>
                    </a:lnB>
                    <a:solidFill>
                      <a:srgbClr val="505356"/>
                    </a:solidFill>
                  </a:tcPr>
                </a:tc>
                <a:tc>
                  <a:txBody>
                    <a:bodyPr/>
                    <a:lstStyle/>
                    <a:p>
                      <a:pPr marL="0" marR="0">
                        <a:spcBef>
                          <a:spcPts val="0"/>
                        </a:spcBef>
                        <a:spcAft>
                          <a:spcPts val="0"/>
                        </a:spcAft>
                      </a:pPr>
                      <a:r>
                        <a:rPr lang="en-US" sz="1600" b="0" cap="all" spc="150" dirty="0">
                          <a:solidFill>
                            <a:schemeClr val="lt1"/>
                          </a:solidFill>
                          <a:effectLst/>
                        </a:rPr>
                        <a:t>Description</a:t>
                      </a:r>
                      <a:endParaRPr lang="en-US" sz="1600" b="0" cap="all" spc="150" dirty="0">
                        <a:solidFill>
                          <a:schemeClr val="lt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lnL>
                    <a:lnR w="12700" cmpd="sng">
                      <a:noFill/>
                    </a:lnR>
                    <a:lnT w="12700" cmpd="sng">
                      <a:noFill/>
                    </a:lnT>
                    <a:lnB w="38100" cmpd="sng">
                      <a:noFill/>
                    </a:lnB>
                    <a:solidFill>
                      <a:srgbClr val="505356"/>
                    </a:solidFill>
                  </a:tcPr>
                </a:tc>
                <a:tc>
                  <a:txBody>
                    <a:bodyPr/>
                    <a:lstStyle/>
                    <a:p>
                      <a:pPr marL="0" marR="0">
                        <a:spcBef>
                          <a:spcPts val="0"/>
                        </a:spcBef>
                        <a:spcAft>
                          <a:spcPts val="0"/>
                        </a:spcAft>
                      </a:pPr>
                      <a:r>
                        <a:rPr lang="en-US" sz="1600" b="0" cap="all" spc="150">
                          <a:solidFill>
                            <a:schemeClr val="lt1"/>
                          </a:solidFill>
                          <a:effectLst/>
                        </a:rPr>
                        <a:t>Date</a:t>
                      </a:r>
                      <a:endParaRPr lang="en-US" sz="1600" b="0" cap="all" spc="150">
                        <a:solidFill>
                          <a:schemeClr val="lt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294192348"/>
                  </a:ext>
                </a:extLst>
              </a:tr>
              <a:tr h="838533">
                <a:tc>
                  <a:txBody>
                    <a:bodyPr/>
                    <a:lstStyle/>
                    <a:p>
                      <a:pPr marL="0" marR="0">
                        <a:spcBef>
                          <a:spcPts val="0"/>
                        </a:spcBef>
                        <a:spcAft>
                          <a:spcPts val="0"/>
                        </a:spcAft>
                      </a:pPr>
                      <a:r>
                        <a:rPr lang="en-US" sz="1300" b="1" cap="none" spc="0">
                          <a:solidFill>
                            <a:schemeClr val="tx1"/>
                          </a:solidFill>
                          <a:effectLst/>
                        </a:rPr>
                        <a:t>Complete Requirements Gathering</a:t>
                      </a:r>
                      <a:endParaRPr lang="en-US" sz="1300" b="1"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38100" cmpd="sng">
                      <a:noFill/>
                    </a:lnT>
                    <a:lnB w="12700" cmpd="sng">
                      <a:noFill/>
                      <a:prstDash val="solid"/>
                    </a:lnB>
                    <a:noFill/>
                  </a:tcPr>
                </a:tc>
                <a:tc>
                  <a:txBody>
                    <a:bodyPr/>
                    <a:lstStyle/>
                    <a:p>
                      <a:pPr marL="0" marR="0">
                        <a:spcBef>
                          <a:spcPts val="0"/>
                        </a:spcBef>
                        <a:spcAft>
                          <a:spcPts val="0"/>
                        </a:spcAft>
                      </a:pPr>
                      <a:r>
                        <a:rPr lang="en-US" sz="1300" cap="none" spc="0">
                          <a:solidFill>
                            <a:schemeClr val="tx1"/>
                          </a:solidFill>
                          <a:effectLst/>
                        </a:rPr>
                        <a:t>All requirements for the Project must be determined to base design upon</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38100" cmpd="sng">
                      <a:noFill/>
                    </a:lnT>
                    <a:lnB w="12700" cmpd="sng">
                      <a:noFill/>
                      <a:prstDash val="solid"/>
                    </a:lnB>
                    <a:noFill/>
                  </a:tcPr>
                </a:tc>
                <a:tc>
                  <a:txBody>
                    <a:bodyPr/>
                    <a:lstStyle/>
                    <a:p>
                      <a:pPr marL="0" marR="0">
                        <a:spcBef>
                          <a:spcPts val="0"/>
                        </a:spcBef>
                        <a:spcAft>
                          <a:spcPts val="0"/>
                        </a:spcAft>
                      </a:pPr>
                      <a:r>
                        <a:rPr lang="en-US" sz="1300" cap="none" spc="0">
                          <a:solidFill>
                            <a:schemeClr val="tx1"/>
                          </a:solidFill>
                          <a:effectLst/>
                        </a:rPr>
                        <a:t>09/21/18</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591345945"/>
                  </a:ext>
                </a:extLst>
              </a:tr>
              <a:tr h="838533">
                <a:tc>
                  <a:txBody>
                    <a:bodyPr/>
                    <a:lstStyle/>
                    <a:p>
                      <a:pPr marL="0" marR="0">
                        <a:spcBef>
                          <a:spcPts val="0"/>
                        </a:spcBef>
                        <a:spcAft>
                          <a:spcPts val="0"/>
                        </a:spcAft>
                      </a:pPr>
                      <a:r>
                        <a:rPr lang="en-US" sz="1300" b="1" cap="none" spc="0">
                          <a:solidFill>
                            <a:schemeClr val="tx1"/>
                          </a:solidFill>
                          <a:effectLst/>
                        </a:rPr>
                        <a:t>Complete Data Acquisition and Preparation</a:t>
                      </a:r>
                      <a:endParaRPr lang="en-US" sz="1300" b="1"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spcBef>
                          <a:spcPts val="0"/>
                        </a:spcBef>
                        <a:spcAft>
                          <a:spcPts val="0"/>
                        </a:spcAft>
                      </a:pPr>
                      <a:r>
                        <a:rPr lang="en-US" sz="1300" cap="none" spc="0">
                          <a:solidFill>
                            <a:schemeClr val="tx1"/>
                          </a:solidFill>
                          <a:effectLst/>
                        </a:rPr>
                        <a:t>Data Pipelines and ETL procedures to be stored for automatic data fetching, cleaning, and storing</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spcBef>
                          <a:spcPts val="0"/>
                        </a:spcBef>
                        <a:spcAft>
                          <a:spcPts val="0"/>
                        </a:spcAft>
                      </a:pPr>
                      <a:r>
                        <a:rPr lang="en-US" sz="1300" cap="none" spc="0">
                          <a:solidFill>
                            <a:schemeClr val="tx1"/>
                          </a:solidFill>
                          <a:effectLst/>
                        </a:rPr>
                        <a:t>11/02/18</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85236982"/>
                  </a:ext>
                </a:extLst>
              </a:tr>
              <a:tr h="838533">
                <a:tc>
                  <a:txBody>
                    <a:bodyPr/>
                    <a:lstStyle/>
                    <a:p>
                      <a:pPr marL="0" marR="0">
                        <a:spcBef>
                          <a:spcPts val="0"/>
                        </a:spcBef>
                        <a:spcAft>
                          <a:spcPts val="0"/>
                        </a:spcAft>
                      </a:pPr>
                      <a:r>
                        <a:rPr lang="en-US" sz="1300" b="1" cap="none" spc="0">
                          <a:solidFill>
                            <a:schemeClr val="tx1"/>
                          </a:solidFill>
                          <a:effectLst/>
                        </a:rPr>
                        <a:t>Complete Modeling and Testing</a:t>
                      </a:r>
                      <a:endParaRPr lang="en-US" sz="1300" b="1"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300" cap="none" spc="0">
                          <a:solidFill>
                            <a:schemeClr val="tx1"/>
                          </a:solidFill>
                          <a:effectLst/>
                        </a:rPr>
                        <a:t>Fine tuning of models used in data analysis with development code and configurations</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noFill/>
                  </a:tcPr>
                </a:tc>
                <a:tc>
                  <a:txBody>
                    <a:bodyPr/>
                    <a:lstStyle/>
                    <a:p>
                      <a:pPr marL="0" marR="0">
                        <a:spcBef>
                          <a:spcPts val="0"/>
                        </a:spcBef>
                        <a:spcAft>
                          <a:spcPts val="0"/>
                        </a:spcAft>
                      </a:pPr>
                      <a:r>
                        <a:rPr lang="en-US" sz="1300" cap="none" spc="0">
                          <a:solidFill>
                            <a:schemeClr val="tx1"/>
                          </a:solidFill>
                          <a:effectLst/>
                        </a:rPr>
                        <a:t>11/16/18</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31831713"/>
                  </a:ext>
                </a:extLst>
              </a:tr>
              <a:tr h="838533">
                <a:tc>
                  <a:txBody>
                    <a:bodyPr/>
                    <a:lstStyle/>
                    <a:p>
                      <a:pPr marL="0" marR="0">
                        <a:spcBef>
                          <a:spcPts val="0"/>
                        </a:spcBef>
                        <a:spcAft>
                          <a:spcPts val="0"/>
                        </a:spcAft>
                      </a:pPr>
                      <a:r>
                        <a:rPr lang="en-US" sz="1300" b="1" cap="none" spc="0">
                          <a:solidFill>
                            <a:schemeClr val="tx1"/>
                          </a:solidFill>
                          <a:effectLst/>
                        </a:rPr>
                        <a:t>Complete Model Deployment and Handoff</a:t>
                      </a:r>
                      <a:endParaRPr lang="en-US" sz="1300" b="1"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spcBef>
                          <a:spcPts val="0"/>
                        </a:spcBef>
                        <a:spcAft>
                          <a:spcPts val="0"/>
                        </a:spcAft>
                      </a:pPr>
                      <a:r>
                        <a:rPr lang="en-US" sz="1300" cap="none" spc="0">
                          <a:solidFill>
                            <a:schemeClr val="tx1"/>
                          </a:solidFill>
                          <a:effectLst/>
                        </a:rPr>
                        <a:t>Completed software and documentation transitioned to operations group to begin production</a:t>
                      </a:r>
                      <a:endParaRPr lang="en-US" sz="1300" cap="none" spc="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spcBef>
                          <a:spcPts val="0"/>
                        </a:spcBef>
                        <a:spcAft>
                          <a:spcPts val="0"/>
                        </a:spcAft>
                      </a:pPr>
                      <a:r>
                        <a:rPr lang="en-US" sz="1300" cap="none" spc="0" dirty="0">
                          <a:solidFill>
                            <a:schemeClr val="tx1"/>
                          </a:solidFill>
                          <a:effectLst/>
                        </a:rPr>
                        <a:t>11/26/18</a:t>
                      </a:r>
                      <a:endParaRPr lang="en-US" sz="1300" cap="none" spc="0" dirty="0">
                        <a:solidFill>
                          <a:schemeClr val="tx1"/>
                        </a:solidFill>
                        <a:effectLst/>
                        <a:latin typeface="Times New Roman" panose="02020603050405020304" pitchFamily="18" charset="0"/>
                        <a:ea typeface="Times New Roman" panose="02020603050405020304" pitchFamily="18" charset="0"/>
                      </a:endParaRPr>
                    </a:p>
                  </a:txBody>
                  <a:tcPr marL="137586" marR="137586" marT="137586" marB="137586">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7364763"/>
                  </a:ext>
                </a:extLst>
              </a:tr>
            </a:tbl>
          </a:graphicData>
        </a:graphic>
      </p:graphicFrame>
      <p:pic>
        <p:nvPicPr>
          <p:cNvPr id="5" name="Picture 4">
            <a:extLst>
              <a:ext uri="{FF2B5EF4-FFF2-40B4-BE49-F238E27FC236}">
                <a16:creationId xmlns:a16="http://schemas.microsoft.com/office/drawing/2014/main" id="{51743115-D8F3-C746-B1CA-618548A2616A}"/>
              </a:ext>
            </a:extLst>
          </p:cNvPr>
          <p:cNvPicPr>
            <a:picLocks noChangeAspect="1"/>
          </p:cNvPicPr>
          <p:nvPr/>
        </p:nvPicPr>
        <p:blipFill>
          <a:blip r:embed="rId3"/>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184285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C47E-09AF-524B-92AF-AA131859D023}"/>
              </a:ext>
            </a:extLst>
          </p:cNvPr>
          <p:cNvSpPr>
            <a:spLocks noGrp="1"/>
          </p:cNvSpPr>
          <p:nvPr>
            <p:ph type="title"/>
          </p:nvPr>
        </p:nvSpPr>
        <p:spPr/>
        <p:txBody>
          <a:bodyPr/>
          <a:lstStyle/>
          <a:p>
            <a:r>
              <a:rPr lang="en-US" dirty="0"/>
              <a:t>Key Risks:</a:t>
            </a:r>
          </a:p>
        </p:txBody>
      </p:sp>
      <p:sp>
        <p:nvSpPr>
          <p:cNvPr id="3" name="Content Placeholder 2">
            <a:extLst>
              <a:ext uri="{FF2B5EF4-FFF2-40B4-BE49-F238E27FC236}">
                <a16:creationId xmlns:a16="http://schemas.microsoft.com/office/drawing/2014/main" id="{135A211F-3536-E943-B56D-87DB39E8CC12}"/>
              </a:ext>
            </a:extLst>
          </p:cNvPr>
          <p:cNvSpPr>
            <a:spLocks noGrp="1"/>
          </p:cNvSpPr>
          <p:nvPr>
            <p:ph idx="1"/>
          </p:nvPr>
        </p:nvSpPr>
        <p:spPr/>
        <p:txBody>
          <a:bodyPr/>
          <a:lstStyle/>
          <a:p>
            <a:r>
              <a:rPr lang="en-US" dirty="0"/>
              <a:t>Data level:</a:t>
            </a:r>
          </a:p>
          <a:p>
            <a:pPr lvl="1"/>
            <a:r>
              <a:rPr lang="en-US" dirty="0"/>
              <a:t>Not Enough Data</a:t>
            </a:r>
          </a:p>
          <a:p>
            <a:pPr lvl="1"/>
            <a:r>
              <a:rPr lang="en-US" dirty="0"/>
              <a:t>Since SEC does not have a strict restrictions on how a company handles their balance sheets or income statements, every company has different elements.</a:t>
            </a:r>
          </a:p>
          <a:p>
            <a:r>
              <a:rPr lang="en-US" dirty="0"/>
              <a:t>Project level:</a:t>
            </a:r>
          </a:p>
          <a:p>
            <a:pPr lvl="1"/>
            <a:r>
              <a:rPr lang="en-US" dirty="0"/>
              <a:t>Our analysis is based upon the behavior and the market movement of a company in the past. Risk???</a:t>
            </a:r>
          </a:p>
          <a:p>
            <a:pPr lvl="1"/>
            <a:r>
              <a:rPr lang="en-US" dirty="0"/>
              <a:t>Highly unpredictable behavior. For e.g. TESLA</a:t>
            </a:r>
          </a:p>
          <a:p>
            <a:pPr lvl="1"/>
            <a:endParaRPr lang="en-US" dirty="0"/>
          </a:p>
          <a:p>
            <a:endParaRPr lang="en-US" dirty="0"/>
          </a:p>
          <a:p>
            <a:endParaRPr lang="en-US" dirty="0"/>
          </a:p>
        </p:txBody>
      </p:sp>
      <p:pic>
        <p:nvPicPr>
          <p:cNvPr id="4" name="Picture 3">
            <a:extLst>
              <a:ext uri="{FF2B5EF4-FFF2-40B4-BE49-F238E27FC236}">
                <a16:creationId xmlns:a16="http://schemas.microsoft.com/office/drawing/2014/main" id="{6DD02D92-4E85-294F-8C2E-A2356B887E4C}"/>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3592638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298D37E-B7AB-0C45-8E66-81AC65AC50A4}"/>
              </a:ext>
            </a:extLst>
          </p:cNvPr>
          <p:cNvSpPr>
            <a:spLocks noGrp="1"/>
          </p:cNvSpPr>
          <p:nvPr>
            <p:ph type="title"/>
          </p:nvPr>
        </p:nvSpPr>
        <p:spPr>
          <a:xfrm>
            <a:off x="648930" y="629267"/>
            <a:ext cx="9252154" cy="1016654"/>
          </a:xfrm>
        </p:spPr>
        <p:txBody>
          <a:bodyPr>
            <a:normAutofit/>
          </a:bodyPr>
          <a:lstStyle/>
          <a:p>
            <a:r>
              <a:rPr lang="en-US">
                <a:solidFill>
                  <a:srgbClr val="EBEBEB"/>
                </a:solidFill>
              </a:rPr>
              <a:t>Risk Register:</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4" name="Content Placeholder 3">
            <a:extLst>
              <a:ext uri="{FF2B5EF4-FFF2-40B4-BE49-F238E27FC236}">
                <a16:creationId xmlns:a16="http://schemas.microsoft.com/office/drawing/2014/main" id="{9BCD9946-EA89-274F-8ACB-4FE3626F9EE4}"/>
              </a:ext>
            </a:extLst>
          </p:cNvPr>
          <p:cNvGraphicFramePr>
            <a:graphicFrameLocks noGrp="1"/>
          </p:cNvGraphicFramePr>
          <p:nvPr>
            <p:ph idx="1"/>
            <p:extLst>
              <p:ext uri="{D42A27DB-BD31-4B8C-83A1-F6EECF244321}">
                <p14:modId xmlns:p14="http://schemas.microsoft.com/office/powerpoint/2010/main" val="1819158553"/>
              </p:ext>
            </p:extLst>
          </p:nvPr>
        </p:nvGraphicFramePr>
        <p:xfrm>
          <a:off x="228236" y="2392178"/>
          <a:ext cx="10895376" cy="3729042"/>
        </p:xfrm>
        <a:graphic>
          <a:graphicData uri="http://schemas.openxmlformats.org/drawingml/2006/table">
            <a:tbl>
              <a:tblPr firstRow="1" firstCol="1" bandRow="1">
                <a:tableStyleId>{7DF18680-E054-41AD-8BC1-D1AEF772440D}</a:tableStyleId>
              </a:tblPr>
              <a:tblGrid>
                <a:gridCol w="530019">
                  <a:extLst>
                    <a:ext uri="{9D8B030D-6E8A-4147-A177-3AD203B41FA5}">
                      <a16:colId xmlns:a16="http://schemas.microsoft.com/office/drawing/2014/main" val="4227546420"/>
                    </a:ext>
                  </a:extLst>
                </a:gridCol>
                <a:gridCol w="1051187">
                  <a:extLst>
                    <a:ext uri="{9D8B030D-6E8A-4147-A177-3AD203B41FA5}">
                      <a16:colId xmlns:a16="http://schemas.microsoft.com/office/drawing/2014/main" val="4095983632"/>
                    </a:ext>
                  </a:extLst>
                </a:gridCol>
                <a:gridCol w="1348647">
                  <a:extLst>
                    <a:ext uri="{9D8B030D-6E8A-4147-A177-3AD203B41FA5}">
                      <a16:colId xmlns:a16="http://schemas.microsoft.com/office/drawing/2014/main" val="1929928088"/>
                    </a:ext>
                  </a:extLst>
                </a:gridCol>
                <a:gridCol w="1378147">
                  <a:extLst>
                    <a:ext uri="{9D8B030D-6E8A-4147-A177-3AD203B41FA5}">
                      <a16:colId xmlns:a16="http://schemas.microsoft.com/office/drawing/2014/main" val="257464612"/>
                    </a:ext>
                  </a:extLst>
                </a:gridCol>
                <a:gridCol w="1122480">
                  <a:extLst>
                    <a:ext uri="{9D8B030D-6E8A-4147-A177-3AD203B41FA5}">
                      <a16:colId xmlns:a16="http://schemas.microsoft.com/office/drawing/2014/main" val="1240115757"/>
                    </a:ext>
                  </a:extLst>
                </a:gridCol>
                <a:gridCol w="1282271">
                  <a:extLst>
                    <a:ext uri="{9D8B030D-6E8A-4147-A177-3AD203B41FA5}">
                      <a16:colId xmlns:a16="http://schemas.microsoft.com/office/drawing/2014/main" val="3307292849"/>
                    </a:ext>
                  </a:extLst>
                </a:gridCol>
                <a:gridCol w="970062">
                  <a:extLst>
                    <a:ext uri="{9D8B030D-6E8A-4147-A177-3AD203B41FA5}">
                      <a16:colId xmlns:a16="http://schemas.microsoft.com/office/drawing/2014/main" val="3482094468"/>
                    </a:ext>
                  </a:extLst>
                </a:gridCol>
                <a:gridCol w="1346188">
                  <a:extLst>
                    <a:ext uri="{9D8B030D-6E8A-4147-A177-3AD203B41FA5}">
                      <a16:colId xmlns:a16="http://schemas.microsoft.com/office/drawing/2014/main" val="1355423137"/>
                    </a:ext>
                  </a:extLst>
                </a:gridCol>
                <a:gridCol w="945479">
                  <a:extLst>
                    <a:ext uri="{9D8B030D-6E8A-4147-A177-3AD203B41FA5}">
                      <a16:colId xmlns:a16="http://schemas.microsoft.com/office/drawing/2014/main" val="3504452793"/>
                    </a:ext>
                  </a:extLst>
                </a:gridCol>
                <a:gridCol w="920896">
                  <a:extLst>
                    <a:ext uri="{9D8B030D-6E8A-4147-A177-3AD203B41FA5}">
                      <a16:colId xmlns:a16="http://schemas.microsoft.com/office/drawing/2014/main" val="2153915453"/>
                    </a:ext>
                  </a:extLst>
                </a:gridCol>
              </a:tblGrid>
              <a:tr h="528642">
                <a:tc>
                  <a:txBody>
                    <a:bodyPr/>
                    <a:lstStyle/>
                    <a:p>
                      <a:pPr marL="0" marR="0">
                        <a:spcBef>
                          <a:spcPts val="0"/>
                        </a:spcBef>
                        <a:spcAft>
                          <a:spcPts val="0"/>
                        </a:spcAft>
                      </a:pPr>
                      <a:r>
                        <a:rPr lang="en-US" sz="1500">
                          <a:effectLst/>
                        </a:rPr>
                        <a:t>#</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Risk</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Description</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Category</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Cause</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Probability</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Impact</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Proposed Responses</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Owner</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Status</a:t>
                      </a:r>
                      <a:endParaRPr lang="en-US" sz="1500">
                        <a:effectLst/>
                        <a:latin typeface="Times New Roman" panose="02020603050405020304" pitchFamily="18" charset="0"/>
                        <a:ea typeface="Times New Roman" panose="02020603050405020304" pitchFamily="18" charset="0"/>
                      </a:endParaRPr>
                    </a:p>
                  </a:txBody>
                  <a:tcPr marL="106200" marR="106200" marT="0" marB="0"/>
                </a:tc>
                <a:extLst>
                  <a:ext uri="{0D108BD9-81ED-4DB2-BD59-A6C34878D82A}">
                    <a16:rowId xmlns:a16="http://schemas.microsoft.com/office/drawing/2014/main" val="2786737899"/>
                  </a:ext>
                </a:extLst>
              </a:tr>
              <a:tr h="1000643">
                <a:tc>
                  <a:txBody>
                    <a:bodyPr/>
                    <a:lstStyle/>
                    <a:p>
                      <a:pPr marL="0" marR="0">
                        <a:spcBef>
                          <a:spcPts val="0"/>
                        </a:spcBef>
                        <a:spcAft>
                          <a:spcPts val="0"/>
                        </a:spcAft>
                      </a:pPr>
                      <a:r>
                        <a:rPr lang="en-US" sz="1500">
                          <a:effectLst/>
                        </a:rPr>
                        <a:t>1.</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DB Change</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MongoDB complexity to store tabular data</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Data Preparation</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Data Fetching and Storing</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0.9</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a:effectLst/>
                        </a:rPr>
                        <a:t>Critical</a:t>
                      </a:r>
                      <a:endParaRPr lang="en-US" sz="150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Move to Azure MySQL</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Renaud</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Closed</a:t>
                      </a:r>
                      <a:endParaRPr lang="en-US" sz="1500" dirty="0">
                        <a:effectLst/>
                        <a:latin typeface="Times New Roman" panose="02020603050405020304" pitchFamily="18" charset="0"/>
                        <a:ea typeface="Times New Roman" panose="02020603050405020304" pitchFamily="18" charset="0"/>
                      </a:endParaRPr>
                    </a:p>
                  </a:txBody>
                  <a:tcPr marL="106200" marR="106200" marT="0" marB="0"/>
                </a:tc>
                <a:extLst>
                  <a:ext uri="{0D108BD9-81ED-4DB2-BD59-A6C34878D82A}">
                    <a16:rowId xmlns:a16="http://schemas.microsoft.com/office/drawing/2014/main" val="2275154104"/>
                  </a:ext>
                </a:extLst>
              </a:tr>
              <a:tr h="292641">
                <a:tc>
                  <a:txBody>
                    <a:bodyPr/>
                    <a:lstStyle/>
                    <a:p>
                      <a:pPr marL="0" marR="0">
                        <a:spcBef>
                          <a:spcPts val="0"/>
                        </a:spcBef>
                        <a:spcAft>
                          <a:spcPts val="0"/>
                        </a:spcAft>
                      </a:pPr>
                      <a:r>
                        <a:rPr lang="en-US" sz="1500" dirty="0">
                          <a:effectLst/>
                        </a:rPr>
                        <a:t> 2.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Data Volume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Only 9 statements/company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Modeling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Annual data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0.4 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Critical</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Use Quarterly Data 10-Qs</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Renaud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Open</a:t>
                      </a:r>
                      <a:endParaRPr lang="en-US" sz="1500" dirty="0">
                        <a:effectLst/>
                        <a:latin typeface="Times New Roman" panose="02020603050405020304" pitchFamily="18" charset="0"/>
                        <a:ea typeface="Times New Roman" panose="02020603050405020304" pitchFamily="18" charset="0"/>
                      </a:endParaRPr>
                    </a:p>
                  </a:txBody>
                  <a:tcPr marL="106200" marR="106200" marT="0" marB="0"/>
                </a:tc>
                <a:extLst>
                  <a:ext uri="{0D108BD9-81ED-4DB2-BD59-A6C34878D82A}">
                    <a16:rowId xmlns:a16="http://schemas.microsoft.com/office/drawing/2014/main" val="3374388947"/>
                  </a:ext>
                </a:extLst>
              </a:tr>
              <a:tr h="292641">
                <a:tc>
                  <a:txBody>
                    <a:bodyPr/>
                    <a:lstStyle/>
                    <a:p>
                      <a:pPr marL="0" marR="0">
                        <a:spcBef>
                          <a:spcPts val="0"/>
                        </a:spcBef>
                        <a:spcAft>
                          <a:spcPts val="0"/>
                        </a:spcAft>
                      </a:pPr>
                      <a:r>
                        <a:rPr lang="en-US" sz="1500" dirty="0">
                          <a:effectLst/>
                        </a:rPr>
                        <a:t> 3.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Fields Inconsistency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 Inconsistent field names across the companies</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Data Gathering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 Unique Statements and non US companies</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 0.9</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 Moderate</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 Identify and put them in subgroups</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err="1">
                          <a:effectLst/>
                        </a:rPr>
                        <a:t>MallikaAditya</a:t>
                      </a:r>
                      <a:endParaRPr lang="en-US" sz="1500" dirty="0">
                        <a:effectLst/>
                      </a:endParaRPr>
                    </a:p>
                    <a:p>
                      <a:pPr marL="0" marR="0">
                        <a:spcBef>
                          <a:spcPts val="0"/>
                        </a:spcBef>
                        <a:spcAft>
                          <a:spcPts val="0"/>
                        </a:spcAft>
                      </a:pPr>
                      <a:r>
                        <a:rPr lang="en-US" sz="1500" dirty="0">
                          <a:effectLst/>
                        </a:rPr>
                        <a:t>Prakher</a:t>
                      </a:r>
                    </a:p>
                    <a:p>
                      <a:pPr marL="0" marR="0">
                        <a:spcBef>
                          <a:spcPts val="0"/>
                        </a:spcBef>
                        <a:spcAft>
                          <a:spcPts val="0"/>
                        </a:spcAft>
                      </a:pPr>
                      <a:r>
                        <a:rPr lang="en-US" sz="1500" dirty="0">
                          <a:effectLst/>
                        </a:rPr>
                        <a:t>Akshat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tc>
                  <a:txBody>
                    <a:bodyPr/>
                    <a:lstStyle/>
                    <a:p>
                      <a:pPr marL="0" marR="0">
                        <a:spcBef>
                          <a:spcPts val="0"/>
                        </a:spcBef>
                        <a:spcAft>
                          <a:spcPts val="0"/>
                        </a:spcAft>
                      </a:pPr>
                      <a:r>
                        <a:rPr lang="en-US" sz="1500" dirty="0">
                          <a:effectLst/>
                        </a:rPr>
                        <a:t>Closed </a:t>
                      </a:r>
                      <a:endParaRPr lang="en-US" sz="1500" dirty="0">
                        <a:effectLst/>
                        <a:latin typeface="Times New Roman" panose="02020603050405020304" pitchFamily="18" charset="0"/>
                        <a:ea typeface="Times New Roman" panose="02020603050405020304" pitchFamily="18" charset="0"/>
                      </a:endParaRPr>
                    </a:p>
                  </a:txBody>
                  <a:tcPr marL="106200" marR="106200" marT="0" marB="0"/>
                </a:tc>
                <a:extLst>
                  <a:ext uri="{0D108BD9-81ED-4DB2-BD59-A6C34878D82A}">
                    <a16:rowId xmlns:a16="http://schemas.microsoft.com/office/drawing/2014/main" val="3318922510"/>
                  </a:ext>
                </a:extLst>
              </a:tr>
            </a:tbl>
          </a:graphicData>
        </a:graphic>
      </p:graphicFrame>
      <p:pic>
        <p:nvPicPr>
          <p:cNvPr id="14" name="Picture 13">
            <a:extLst>
              <a:ext uri="{FF2B5EF4-FFF2-40B4-BE49-F238E27FC236}">
                <a16:creationId xmlns:a16="http://schemas.microsoft.com/office/drawing/2014/main" id="{0C9D2D52-7F08-A746-A2BB-5E1526A2CB16}"/>
              </a:ext>
            </a:extLst>
          </p:cNvPr>
          <p:cNvPicPr>
            <a:picLocks noChangeAspect="1"/>
          </p:cNvPicPr>
          <p:nvPr/>
        </p:nvPicPr>
        <p:blipFill>
          <a:blip r:embed="rId2"/>
          <a:stretch>
            <a:fillRect/>
          </a:stretch>
        </p:blipFill>
        <p:spPr>
          <a:xfrm>
            <a:off x="9560061" y="5897563"/>
            <a:ext cx="2817467" cy="1062324"/>
          </a:xfrm>
          <a:prstGeom prst="rect">
            <a:avLst/>
          </a:prstGeom>
        </p:spPr>
      </p:pic>
    </p:spTree>
    <p:extLst>
      <p:ext uri="{BB962C8B-B14F-4D97-AF65-F5344CB8AC3E}">
        <p14:creationId xmlns:p14="http://schemas.microsoft.com/office/powerpoint/2010/main" val="55827590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F522-1B71-034F-9AE0-2BF57BAC26BC}"/>
              </a:ext>
            </a:extLst>
          </p:cNvPr>
          <p:cNvSpPr>
            <a:spLocks noGrp="1"/>
          </p:cNvSpPr>
          <p:nvPr>
            <p:ph type="title"/>
          </p:nvPr>
        </p:nvSpPr>
        <p:spPr/>
        <p:txBody>
          <a:bodyPr/>
          <a:lstStyle/>
          <a:p>
            <a:r>
              <a:rPr lang="en-US" dirty="0"/>
              <a:t>Deployment:</a:t>
            </a:r>
            <a:br>
              <a:rPr lang="en-US" dirty="0"/>
            </a:br>
            <a:endParaRPr lang="en-US" dirty="0"/>
          </a:p>
        </p:txBody>
      </p:sp>
      <p:sp>
        <p:nvSpPr>
          <p:cNvPr id="3" name="Content Placeholder 2">
            <a:extLst>
              <a:ext uri="{FF2B5EF4-FFF2-40B4-BE49-F238E27FC236}">
                <a16:creationId xmlns:a16="http://schemas.microsoft.com/office/drawing/2014/main" id="{88B7B0A9-2925-E04A-A454-2E8394AFB192}"/>
              </a:ext>
            </a:extLst>
          </p:cNvPr>
          <p:cNvSpPr>
            <a:spLocks noGrp="1"/>
          </p:cNvSpPr>
          <p:nvPr>
            <p:ph idx="1"/>
          </p:nvPr>
        </p:nvSpPr>
        <p:spPr/>
        <p:txBody>
          <a:bodyPr/>
          <a:lstStyle/>
          <a:p>
            <a:r>
              <a:rPr lang="en-US" dirty="0"/>
              <a:t>Once the modelled KPIs are tested and proved to be of value, we will create an additional intelligence layer between the BI tools and the databases.</a:t>
            </a:r>
          </a:p>
          <a:p>
            <a:r>
              <a:rPr lang="en-US" dirty="0"/>
              <a:t>This will extract the insight required from previously transformed and stored data to run through our feature extraction and machine learning models.</a:t>
            </a:r>
          </a:p>
          <a:p>
            <a:r>
              <a:rPr lang="en-US" dirty="0"/>
              <a:t>Results will be added as additional vital information in existing dashboards. </a:t>
            </a:r>
            <a:r>
              <a:rPr lang="en-US" b="1" dirty="0"/>
              <a:t>This will also become our business offering in future as a premium service.</a:t>
            </a:r>
          </a:p>
          <a:p>
            <a:r>
              <a:rPr lang="en-US" dirty="0"/>
              <a:t>This can be done by creating new widgets or modifying previous KPIs. </a:t>
            </a:r>
          </a:p>
        </p:txBody>
      </p:sp>
      <p:pic>
        <p:nvPicPr>
          <p:cNvPr id="4" name="Picture 3">
            <a:extLst>
              <a:ext uri="{FF2B5EF4-FFF2-40B4-BE49-F238E27FC236}">
                <a16:creationId xmlns:a16="http://schemas.microsoft.com/office/drawing/2014/main" id="{03B2E82E-A506-7C48-A5AE-87CF05F0BE37}"/>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56218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4096-C314-6948-ACC0-D3E7E2989F42}"/>
              </a:ext>
            </a:extLst>
          </p:cNvPr>
          <p:cNvSpPr>
            <a:spLocks noGrp="1"/>
          </p:cNvSpPr>
          <p:nvPr>
            <p:ph type="title"/>
          </p:nvPr>
        </p:nvSpPr>
        <p:spPr/>
        <p:txBody>
          <a:bodyPr/>
          <a:lstStyle/>
          <a:p>
            <a:r>
              <a:rPr lang="en-US" dirty="0"/>
              <a:t>Sample Metric</a:t>
            </a:r>
          </a:p>
        </p:txBody>
      </p:sp>
      <p:pic>
        <p:nvPicPr>
          <p:cNvPr id="4" name="Picture 3">
            <a:extLst>
              <a:ext uri="{FF2B5EF4-FFF2-40B4-BE49-F238E27FC236}">
                <a16:creationId xmlns:a16="http://schemas.microsoft.com/office/drawing/2014/main" id="{EDA8B59B-5E84-724D-B07E-F36EA7F9EE1B}"/>
              </a:ext>
            </a:extLst>
          </p:cNvPr>
          <p:cNvPicPr>
            <a:picLocks noChangeAspect="1"/>
          </p:cNvPicPr>
          <p:nvPr/>
        </p:nvPicPr>
        <p:blipFill>
          <a:blip r:embed="rId2"/>
          <a:stretch>
            <a:fillRect/>
          </a:stretch>
        </p:blipFill>
        <p:spPr>
          <a:xfrm>
            <a:off x="6232554" y="1566030"/>
            <a:ext cx="5426314" cy="3361214"/>
          </a:xfrm>
          <a:prstGeom prst="rect">
            <a:avLst/>
          </a:prstGeom>
        </p:spPr>
      </p:pic>
      <p:sp>
        <p:nvSpPr>
          <p:cNvPr id="3" name="Content Placeholder 2">
            <a:extLst>
              <a:ext uri="{FF2B5EF4-FFF2-40B4-BE49-F238E27FC236}">
                <a16:creationId xmlns:a16="http://schemas.microsoft.com/office/drawing/2014/main" id="{6B26E4DD-A923-3C48-B2D9-0BAAF91CA393}"/>
              </a:ext>
            </a:extLst>
          </p:cNvPr>
          <p:cNvSpPr>
            <a:spLocks noGrp="1"/>
          </p:cNvSpPr>
          <p:nvPr>
            <p:ph idx="1"/>
          </p:nvPr>
        </p:nvSpPr>
        <p:spPr>
          <a:xfrm>
            <a:off x="604549" y="1566030"/>
            <a:ext cx="5426125" cy="4195481"/>
          </a:xfrm>
        </p:spPr>
        <p:txBody>
          <a:bodyPr>
            <a:normAutofit/>
          </a:bodyPr>
          <a:lstStyle/>
          <a:p>
            <a:pPr marL="285750" indent="-285750">
              <a:buFont typeface="Arial" panose="020B0604020202020204" pitchFamily="34" charset="0"/>
              <a:buChar char="•"/>
            </a:pPr>
            <a:r>
              <a:rPr lang="en-US" dirty="0"/>
              <a:t>We try and forecast the revenue based on the assets and liabilities using simple time series models</a:t>
            </a:r>
          </a:p>
          <a:p>
            <a:pPr marL="285750" indent="-285750">
              <a:buFont typeface="Arial" panose="020B0604020202020204" pitchFamily="34" charset="0"/>
              <a:buChar char="•"/>
            </a:pPr>
            <a:r>
              <a:rPr lang="en-US" dirty="0"/>
              <a:t>Meanwhile, company X releases an acquisition report, as shown. (Also, present in the SEC report file for the company)</a:t>
            </a:r>
          </a:p>
          <a:p>
            <a:pPr marL="285750" indent="-285750">
              <a:buFont typeface="Arial" panose="020B0604020202020204" pitchFamily="34" charset="0"/>
              <a:buChar char="•"/>
            </a:pPr>
            <a:r>
              <a:rPr lang="en-US" dirty="0"/>
              <a:t>How will this affect the revenue? Good or bad?</a:t>
            </a:r>
          </a:p>
          <a:p>
            <a:pPr lvl="1">
              <a:buFont typeface="Arial" panose="020B0604020202020204" pitchFamily="34" charset="0"/>
              <a:buChar char="•"/>
            </a:pPr>
            <a:r>
              <a:rPr lang="en-US" dirty="0"/>
              <a:t>If the acquisition in the past resulted in a bearish stock price, do you want to re-consider?</a:t>
            </a:r>
          </a:p>
          <a:p>
            <a:endParaRPr lang="en-US" dirty="0"/>
          </a:p>
        </p:txBody>
      </p:sp>
      <p:sp>
        <p:nvSpPr>
          <p:cNvPr id="6" name="Rectangle 5">
            <a:extLst>
              <a:ext uri="{FF2B5EF4-FFF2-40B4-BE49-F238E27FC236}">
                <a16:creationId xmlns:a16="http://schemas.microsoft.com/office/drawing/2014/main" id="{688C4827-0C13-2441-8AA6-0A08D503F340}"/>
              </a:ext>
            </a:extLst>
          </p:cNvPr>
          <p:cNvSpPr/>
          <p:nvPr/>
        </p:nvSpPr>
        <p:spPr>
          <a:xfrm rot="2438224">
            <a:off x="6117040" y="3244334"/>
            <a:ext cx="2356735" cy="369332"/>
          </a:xfrm>
          <a:prstGeom prst="rect">
            <a:avLst/>
          </a:prstGeom>
        </p:spPr>
        <p:txBody>
          <a:bodyPr wrap="none">
            <a:spAutoFit/>
          </a:bodyPr>
          <a:lstStyle/>
          <a:p>
            <a:pPr algn="ctr"/>
            <a:r>
              <a:rPr lang="en-US" dirty="0">
                <a:ln w="0"/>
                <a:solidFill>
                  <a:schemeClr val="bg1"/>
                </a:solidFill>
              </a:rPr>
              <a:t>Oh, an acquisition?</a:t>
            </a:r>
          </a:p>
        </p:txBody>
      </p:sp>
      <p:pic>
        <p:nvPicPr>
          <p:cNvPr id="7" name="Picture 6">
            <a:extLst>
              <a:ext uri="{FF2B5EF4-FFF2-40B4-BE49-F238E27FC236}">
                <a16:creationId xmlns:a16="http://schemas.microsoft.com/office/drawing/2014/main" id="{69DA7278-F7D2-234C-A451-6C4C9EF805A1}"/>
              </a:ext>
            </a:extLst>
          </p:cNvPr>
          <p:cNvPicPr>
            <a:picLocks noChangeAspect="1"/>
          </p:cNvPicPr>
          <p:nvPr/>
        </p:nvPicPr>
        <p:blipFill>
          <a:blip r:embed="rId3"/>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94901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FB45-0FBA-FA49-A5DA-C75D3B3F3B2B}"/>
              </a:ext>
            </a:extLst>
          </p:cNvPr>
          <p:cNvSpPr>
            <a:spLocks noGrp="1"/>
          </p:cNvSpPr>
          <p:nvPr>
            <p:ph type="title"/>
          </p:nvPr>
        </p:nvSpPr>
        <p:spPr>
          <a:xfrm>
            <a:off x="646112" y="452718"/>
            <a:ext cx="4165580" cy="1400530"/>
          </a:xfrm>
        </p:spPr>
        <p:txBody>
          <a:bodyPr>
            <a:normAutofit/>
          </a:bodyPr>
          <a:lstStyle/>
          <a:p>
            <a:r>
              <a:rPr lang="en-US"/>
              <a:t>Important Links:</a:t>
            </a:r>
          </a:p>
        </p:txBody>
      </p:sp>
      <p:sp>
        <p:nvSpPr>
          <p:cNvPr id="27"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9" name="Freeform 5">
            <a:extLst>
              <a:ext uri="{FF2B5EF4-FFF2-40B4-BE49-F238E27FC236}">
                <a16:creationId xmlns:a16="http://schemas.microsoft.com/office/drawing/2014/main" id="{1D65A06F-4B56-402D-97AA-466CC32EE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1" name="Rectangle 30">
            <a:extLst>
              <a:ext uri="{FF2B5EF4-FFF2-40B4-BE49-F238E27FC236}">
                <a16:creationId xmlns:a16="http://schemas.microsoft.com/office/drawing/2014/main" id="{80EB1784-FDF9-4C6D-84DF-46C42CC94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224E2E-5156-024B-B2DB-4B335C5A5A9A}"/>
              </a:ext>
            </a:extLst>
          </p:cNvPr>
          <p:cNvPicPr>
            <a:picLocks noChangeAspect="1"/>
          </p:cNvPicPr>
          <p:nvPr/>
        </p:nvPicPr>
        <p:blipFill>
          <a:blip r:embed="rId3"/>
          <a:stretch>
            <a:fillRect/>
          </a:stretch>
        </p:blipFill>
        <p:spPr>
          <a:xfrm>
            <a:off x="5842751" y="348431"/>
            <a:ext cx="5131118" cy="3142810"/>
          </a:xfrm>
          <a:prstGeom prst="rect">
            <a:avLst/>
          </a:prstGeom>
          <a:effectLst/>
        </p:spPr>
      </p:pic>
      <p:sp>
        <p:nvSpPr>
          <p:cNvPr id="33" name="Rectangle 32">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7774AB8-0657-C84C-8E15-F921663790E0}"/>
              </a:ext>
            </a:extLst>
          </p:cNvPr>
          <p:cNvSpPr>
            <a:spLocks noGrp="1"/>
          </p:cNvSpPr>
          <p:nvPr>
            <p:ph idx="1"/>
          </p:nvPr>
        </p:nvSpPr>
        <p:spPr>
          <a:xfrm>
            <a:off x="646113" y="2052918"/>
            <a:ext cx="4165146" cy="4195481"/>
          </a:xfrm>
        </p:spPr>
        <p:txBody>
          <a:bodyPr>
            <a:normAutofit/>
          </a:bodyPr>
          <a:lstStyle/>
          <a:p>
            <a:r>
              <a:rPr lang="en-US" sz="1900"/>
              <a:t>Data Sources:</a:t>
            </a:r>
          </a:p>
          <a:p>
            <a:r>
              <a:rPr lang="en-US" sz="1900"/>
              <a:t>Every publicly traded company has to submit a quarterly/annual report to SEC containing the balance sheets and profit and loss statements</a:t>
            </a:r>
          </a:p>
          <a:p>
            <a:r>
              <a:rPr lang="en-US" sz="1900">
                <a:hlinkClick r:id="rId4"/>
              </a:rPr>
              <a:t>http://investsnips.com/complete-list-of-vehicle-manufacturers-and-suppliers-listed-on-u-s-exchanges/</a:t>
            </a:r>
            <a:endParaRPr lang="en-US" sz="1900"/>
          </a:p>
          <a:p>
            <a:r>
              <a:rPr lang="en-US" sz="1900">
                <a:hlinkClick r:id="rId5"/>
              </a:rPr>
              <a:t>https://sec.gov/edgar/searchedgar/companysearch.html</a:t>
            </a:r>
            <a:endParaRPr lang="en-US" sz="1900"/>
          </a:p>
          <a:p>
            <a:endParaRPr lang="en-US" sz="1900"/>
          </a:p>
        </p:txBody>
      </p:sp>
      <p:pic>
        <p:nvPicPr>
          <p:cNvPr id="16" name="Picture 15">
            <a:extLst>
              <a:ext uri="{FF2B5EF4-FFF2-40B4-BE49-F238E27FC236}">
                <a16:creationId xmlns:a16="http://schemas.microsoft.com/office/drawing/2014/main" id="{ADA8177F-2EFE-1B46-8605-FCACEA991B6A}"/>
              </a:ext>
            </a:extLst>
          </p:cNvPr>
          <p:cNvPicPr>
            <a:picLocks noChangeAspect="1"/>
          </p:cNvPicPr>
          <p:nvPr/>
        </p:nvPicPr>
        <p:blipFill>
          <a:blip r:embed="rId6"/>
          <a:stretch>
            <a:fillRect/>
          </a:stretch>
        </p:blipFill>
        <p:spPr>
          <a:xfrm>
            <a:off x="5766691" y="3615798"/>
            <a:ext cx="6137442" cy="3242202"/>
          </a:xfrm>
          <a:prstGeom prst="rect">
            <a:avLst/>
          </a:prstGeom>
          <a:effectLst/>
        </p:spPr>
      </p:pic>
      <p:pic>
        <p:nvPicPr>
          <p:cNvPr id="19" name="Picture 18">
            <a:extLst>
              <a:ext uri="{FF2B5EF4-FFF2-40B4-BE49-F238E27FC236}">
                <a16:creationId xmlns:a16="http://schemas.microsoft.com/office/drawing/2014/main" id="{47F0456F-F363-A94D-B262-832CCE8A5F99}"/>
              </a:ext>
            </a:extLst>
          </p:cNvPr>
          <p:cNvPicPr>
            <a:picLocks noChangeAspect="1"/>
          </p:cNvPicPr>
          <p:nvPr/>
        </p:nvPicPr>
        <p:blipFill>
          <a:blip r:embed="rId7"/>
          <a:stretch>
            <a:fillRect/>
          </a:stretch>
        </p:blipFill>
        <p:spPr>
          <a:xfrm>
            <a:off x="-144979" y="5916907"/>
            <a:ext cx="2817467" cy="1062324"/>
          </a:xfrm>
          <a:prstGeom prst="rect">
            <a:avLst/>
          </a:prstGeom>
        </p:spPr>
      </p:pic>
    </p:spTree>
    <p:extLst>
      <p:ext uri="{BB962C8B-B14F-4D97-AF65-F5344CB8AC3E}">
        <p14:creationId xmlns:p14="http://schemas.microsoft.com/office/powerpoint/2010/main" val="20612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A6D08D-0EA3-6344-A81B-B2E05DC6AF2F}"/>
              </a:ext>
            </a:extLst>
          </p:cNvPr>
          <p:cNvSpPr/>
          <p:nvPr/>
        </p:nvSpPr>
        <p:spPr>
          <a:xfrm>
            <a:off x="2164481" y="2967335"/>
            <a:ext cx="7863050" cy="923330"/>
          </a:xfrm>
          <a:prstGeom prst="rect">
            <a:avLst/>
          </a:prstGeom>
          <a:noFill/>
        </p:spPr>
        <p:txBody>
          <a:bodyPr wrap="none" lIns="91440" tIns="45720" rIns="91440" bIns="45720">
            <a:spAutoFit/>
          </a:bodyPr>
          <a:lstStyle/>
          <a:p>
            <a:pPr algn="ctr"/>
            <a:r>
              <a:rPr lang="en-US" sz="5400" dirty="0">
                <a:ln w="0"/>
                <a:gradFill>
                  <a:gsLst>
                    <a:gs pos="21000">
                      <a:srgbClr val="53575C"/>
                    </a:gs>
                    <a:gs pos="88000">
                      <a:srgbClr val="C5C7CA"/>
                    </a:gs>
                  </a:gsLst>
                  <a:lin ang="5400000"/>
                </a:gradFill>
              </a:rPr>
              <a:t>Thank You For Listening</a:t>
            </a:r>
          </a:p>
        </p:txBody>
      </p:sp>
      <p:pic>
        <p:nvPicPr>
          <p:cNvPr id="3" name="Picture 2">
            <a:extLst>
              <a:ext uri="{FF2B5EF4-FFF2-40B4-BE49-F238E27FC236}">
                <a16:creationId xmlns:a16="http://schemas.microsoft.com/office/drawing/2014/main" id="{EFE0D1CB-B7A4-3C44-B6C0-EA3DE9FC7D89}"/>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3124139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F8BA-FEA3-2C4E-802E-710D6315B4C8}"/>
              </a:ext>
            </a:extLst>
          </p:cNvPr>
          <p:cNvSpPr>
            <a:spLocks noGrp="1"/>
          </p:cNvSpPr>
          <p:nvPr>
            <p:ph type="title"/>
          </p:nvPr>
        </p:nvSpPr>
        <p:spPr/>
        <p:txBody>
          <a:bodyPr/>
          <a:lstStyle/>
          <a:p>
            <a:r>
              <a:rPr lang="en-US" dirty="0"/>
              <a:t>Sponsor: SIMPLY - BI</a:t>
            </a:r>
          </a:p>
        </p:txBody>
      </p:sp>
      <p:sp>
        <p:nvSpPr>
          <p:cNvPr id="3" name="Content Placeholder 2">
            <a:extLst>
              <a:ext uri="{FF2B5EF4-FFF2-40B4-BE49-F238E27FC236}">
                <a16:creationId xmlns:a16="http://schemas.microsoft.com/office/drawing/2014/main" id="{84B5BBDA-E54B-AD45-99DF-62804A35ACCA}"/>
              </a:ext>
            </a:extLst>
          </p:cNvPr>
          <p:cNvSpPr>
            <a:spLocks noGrp="1"/>
          </p:cNvSpPr>
          <p:nvPr>
            <p:ph idx="1"/>
          </p:nvPr>
        </p:nvSpPr>
        <p:spPr/>
        <p:txBody>
          <a:bodyPr/>
          <a:lstStyle/>
          <a:p>
            <a:r>
              <a:rPr lang="en-US" dirty="0"/>
              <a:t>Simply BI is a BI Platform idealized by Mr. Renaud Viot, who also serves as the Head of the Data Science Team at AXA Partners.</a:t>
            </a:r>
          </a:p>
          <a:p>
            <a:r>
              <a:rPr lang="en-US" dirty="0"/>
              <a:t>Simply BI will serve as a consulting partner dedicated to providing business intelligence to companies. </a:t>
            </a:r>
          </a:p>
          <a:p>
            <a:r>
              <a:rPr lang="en-US" dirty="0"/>
              <a:t>Simply BI is focused on producing end to end approach to allow its clients to be fully engaged and independent in regards with their data tools. Those tools vary from simple KPI trackers, to deep learning </a:t>
            </a:r>
            <a:r>
              <a:rPr lang="en-US"/>
              <a:t>fraud detection tools </a:t>
            </a:r>
            <a:r>
              <a:rPr lang="en-US" dirty="0"/>
              <a:t>and much more.</a:t>
            </a:r>
          </a:p>
          <a:p>
            <a:endParaRPr lang="en-US" dirty="0"/>
          </a:p>
          <a:p>
            <a:endParaRPr lang="en-US" dirty="0"/>
          </a:p>
        </p:txBody>
      </p:sp>
      <p:pic>
        <p:nvPicPr>
          <p:cNvPr id="4" name="Picture 3">
            <a:extLst>
              <a:ext uri="{FF2B5EF4-FFF2-40B4-BE49-F238E27FC236}">
                <a16:creationId xmlns:a16="http://schemas.microsoft.com/office/drawing/2014/main" id="{95B3F143-E7F5-2442-8A1A-415A461F1BA2}"/>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171069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A527C-92C7-1B4A-9197-D10BF998865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9125C5F-A3EE-AD47-A63D-6FA017D572DA}"/>
              </a:ext>
            </a:extLst>
          </p:cNvPr>
          <p:cNvSpPr>
            <a:spLocks noGrp="1"/>
          </p:cNvSpPr>
          <p:nvPr>
            <p:ph idx="1"/>
          </p:nvPr>
        </p:nvSpPr>
        <p:spPr/>
        <p:txBody>
          <a:bodyPr>
            <a:normAutofit lnSpcReduction="10000"/>
          </a:bodyPr>
          <a:lstStyle/>
          <a:p>
            <a:r>
              <a:rPr lang="en-US" dirty="0"/>
              <a:t>Many portfolio managers uses BI tools for making crucial decisions on behalf of their investors, most of these tools are just simple dashboards showing basic figures/KPI’s, but not the in-depth research and analysis of how they can generate better returns using that information. </a:t>
            </a:r>
          </a:p>
          <a:p>
            <a:r>
              <a:rPr lang="en-US" dirty="0"/>
              <a:t>Simply BI will enable the investors to use our research platform which is equipped with both financial statements analysis and market research using sentiment analysis on Text data like blogs, tweets, and RSS feeds etc..  </a:t>
            </a:r>
          </a:p>
          <a:p>
            <a:r>
              <a:rPr lang="en-US" dirty="0"/>
              <a:t>It will allow investors to figure out how each company in their existing portfolios is performing as compared to other publicly traded companies in the sector, also which company to keep/add/remove. </a:t>
            </a:r>
          </a:p>
        </p:txBody>
      </p:sp>
      <p:pic>
        <p:nvPicPr>
          <p:cNvPr id="4" name="Picture 3">
            <a:extLst>
              <a:ext uri="{FF2B5EF4-FFF2-40B4-BE49-F238E27FC236}">
                <a16:creationId xmlns:a16="http://schemas.microsoft.com/office/drawing/2014/main" id="{01759BDE-4BC6-0B4B-9F3C-A25A75CDE20F}"/>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2855502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E23E-BBF7-EA4C-B5BC-74C3D6B1970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8BEA07E6-14B7-5043-81A8-4200073000C8}"/>
              </a:ext>
            </a:extLst>
          </p:cNvPr>
          <p:cNvSpPr>
            <a:spLocks noGrp="1"/>
          </p:cNvSpPr>
          <p:nvPr>
            <p:ph idx="1"/>
          </p:nvPr>
        </p:nvSpPr>
        <p:spPr/>
        <p:txBody>
          <a:bodyPr>
            <a:normAutofit/>
          </a:bodyPr>
          <a:lstStyle/>
          <a:p>
            <a:r>
              <a:rPr lang="en-US" b="1" dirty="0"/>
              <a:t>Objective:</a:t>
            </a:r>
            <a:r>
              <a:rPr lang="en-US" dirty="0"/>
              <a:t> Portfolio managed right. What does this mean?</a:t>
            </a:r>
          </a:p>
          <a:p>
            <a:r>
              <a:rPr lang="en-US" b="1" dirty="0"/>
              <a:t>Business justification:</a:t>
            </a:r>
            <a:r>
              <a:rPr lang="en-US" dirty="0"/>
              <a:t> Many tools available for portfolio management based on prediction of various metrices. Then how is this different?</a:t>
            </a:r>
          </a:p>
          <a:p>
            <a:r>
              <a:rPr lang="en-US" b="1" dirty="0"/>
              <a:t>Final Product: </a:t>
            </a:r>
            <a:r>
              <a:rPr lang="en-US" dirty="0"/>
              <a:t>Intelligent Platform which would show ideal companies to be added into the portfolio with maximized profits based on valuable Modeled KPIs.</a:t>
            </a:r>
          </a:p>
          <a:p>
            <a:r>
              <a:rPr lang="en-US" b="1" dirty="0"/>
              <a:t>As a result of this capstone, we will provide an additional layer to those business intelligence tools for companies to get tangible added value to their analysis</a:t>
            </a:r>
            <a:br>
              <a:rPr lang="en-US" dirty="0"/>
            </a:br>
            <a:endParaRPr lang="en-US" dirty="0"/>
          </a:p>
          <a:p>
            <a:endParaRPr lang="en-US" dirty="0"/>
          </a:p>
        </p:txBody>
      </p:sp>
      <p:pic>
        <p:nvPicPr>
          <p:cNvPr id="4" name="Picture 3">
            <a:extLst>
              <a:ext uri="{FF2B5EF4-FFF2-40B4-BE49-F238E27FC236}">
                <a16:creationId xmlns:a16="http://schemas.microsoft.com/office/drawing/2014/main" id="{E70F00D3-EEE9-D84A-95B6-8758FCB0A411}"/>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3149665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C362-9396-514F-B969-4079DF1B46D8}"/>
              </a:ext>
            </a:extLst>
          </p:cNvPr>
          <p:cNvSpPr>
            <a:spLocks noGrp="1"/>
          </p:cNvSpPr>
          <p:nvPr>
            <p:ph type="title"/>
          </p:nvPr>
        </p:nvSpPr>
        <p:spPr/>
        <p:txBody>
          <a:bodyPr/>
          <a:lstStyle/>
          <a:p>
            <a:r>
              <a:rPr lang="en-US" dirty="0"/>
              <a:t>Data Requirements:</a:t>
            </a:r>
          </a:p>
        </p:txBody>
      </p:sp>
      <p:sp>
        <p:nvSpPr>
          <p:cNvPr id="3" name="Content Placeholder 2">
            <a:extLst>
              <a:ext uri="{FF2B5EF4-FFF2-40B4-BE49-F238E27FC236}">
                <a16:creationId xmlns:a16="http://schemas.microsoft.com/office/drawing/2014/main" id="{A6F2E045-8593-3746-AA39-FA2DE630A80D}"/>
              </a:ext>
            </a:extLst>
          </p:cNvPr>
          <p:cNvSpPr>
            <a:spLocks noGrp="1"/>
          </p:cNvSpPr>
          <p:nvPr>
            <p:ph idx="1"/>
          </p:nvPr>
        </p:nvSpPr>
        <p:spPr>
          <a:xfrm>
            <a:off x="1103312" y="1566034"/>
            <a:ext cx="8946541" cy="4195481"/>
          </a:xfrm>
        </p:spPr>
        <p:txBody>
          <a:bodyPr>
            <a:normAutofit fontScale="92500" lnSpcReduction="20000"/>
          </a:bodyPr>
          <a:lstStyle/>
          <a:p>
            <a:r>
              <a:rPr lang="en-US" dirty="0"/>
              <a:t>We were provided with an option of selecting a specific business sector from the Aviation, Construction, and the Auto industry.</a:t>
            </a:r>
          </a:p>
          <a:p>
            <a:r>
              <a:rPr lang="en-US" dirty="0"/>
              <a:t>We decided to move ahead with automobile because of the high volatility of the sector.</a:t>
            </a:r>
          </a:p>
          <a:p>
            <a:r>
              <a:rPr lang="en-US" dirty="0"/>
              <a:t>The data of all the 18 publicly traded automobile companies in the US is available on the SECs (Security Exchange Commission) website.</a:t>
            </a:r>
          </a:p>
          <a:p>
            <a:r>
              <a:rPr lang="en-US" dirty="0"/>
              <a:t>These companies comprises of:</a:t>
            </a:r>
          </a:p>
          <a:p>
            <a:pPr marL="857250" lvl="1" indent="-457200">
              <a:buFont typeface="+mj-lt"/>
              <a:buAutoNum type="arabicPeriod"/>
            </a:pPr>
            <a:r>
              <a:rPr lang="en-US" dirty="0"/>
              <a:t>Automobile Manufacturers, </a:t>
            </a:r>
          </a:p>
          <a:p>
            <a:pPr marL="857250" lvl="1" indent="-457200">
              <a:buFont typeface="+mj-lt"/>
              <a:buAutoNum type="arabicPeriod"/>
            </a:pPr>
            <a:r>
              <a:rPr lang="en-US" dirty="0"/>
              <a:t>Automobile Retailers, </a:t>
            </a:r>
          </a:p>
          <a:p>
            <a:pPr marL="857250" lvl="1" indent="-457200">
              <a:buFont typeface="+mj-lt"/>
              <a:buAutoNum type="arabicPeriod"/>
            </a:pPr>
            <a:r>
              <a:rPr lang="en-US" dirty="0"/>
              <a:t>Auto Part Stores, </a:t>
            </a:r>
          </a:p>
          <a:p>
            <a:pPr marL="857250" lvl="1" indent="-457200">
              <a:buFont typeface="+mj-lt"/>
              <a:buAutoNum type="arabicPeriod"/>
            </a:pPr>
            <a:r>
              <a:rPr lang="en-US" dirty="0"/>
              <a:t>Boating, </a:t>
            </a:r>
          </a:p>
          <a:p>
            <a:pPr marL="857250" lvl="1" indent="-457200">
              <a:buFont typeface="+mj-lt"/>
              <a:buAutoNum type="arabicPeriod"/>
            </a:pPr>
            <a:r>
              <a:rPr lang="en-US" dirty="0"/>
              <a:t>Commercial and Specialty Vehicles,</a:t>
            </a:r>
          </a:p>
          <a:p>
            <a:pPr marL="857250" lvl="1" indent="-457200">
              <a:buFont typeface="+mj-lt"/>
              <a:buAutoNum type="arabicPeriod"/>
            </a:pPr>
            <a:r>
              <a:rPr lang="en-US" dirty="0"/>
              <a:t>Tires</a:t>
            </a:r>
          </a:p>
          <a:p>
            <a:pPr marL="0" indent="0">
              <a:buNone/>
            </a:pPr>
            <a:endParaRPr lang="en-US" dirty="0"/>
          </a:p>
          <a:p>
            <a:pPr marL="457200" indent="-457200">
              <a:buFont typeface="+mj-lt"/>
              <a:buAutoNum type="arabicPeriod"/>
            </a:pPr>
            <a:endParaRPr lang="en-US" dirty="0"/>
          </a:p>
        </p:txBody>
      </p:sp>
      <p:pic>
        <p:nvPicPr>
          <p:cNvPr id="4" name="Picture 3">
            <a:extLst>
              <a:ext uri="{FF2B5EF4-FFF2-40B4-BE49-F238E27FC236}">
                <a16:creationId xmlns:a16="http://schemas.microsoft.com/office/drawing/2014/main" id="{A8FA4530-E60D-7D48-ADAA-6D86FC630BC9}"/>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2529699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BBF8-D2EC-4B4C-A21D-F52EF7EE4CD5}"/>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58E9D19C-1D50-EF4D-915E-5C7F8435A65F}"/>
              </a:ext>
            </a:extLst>
          </p:cNvPr>
          <p:cNvSpPr>
            <a:spLocks noGrp="1"/>
          </p:cNvSpPr>
          <p:nvPr>
            <p:ph idx="1"/>
          </p:nvPr>
        </p:nvSpPr>
        <p:spPr/>
        <p:txBody>
          <a:bodyPr>
            <a:normAutofit fontScale="92500" lnSpcReduction="20000"/>
          </a:bodyPr>
          <a:lstStyle/>
          <a:p>
            <a:r>
              <a:rPr lang="en-US" b="1" dirty="0"/>
              <a:t>Acquisition:</a:t>
            </a:r>
            <a:r>
              <a:rPr lang="en-US" dirty="0"/>
              <a:t> We have scraped the annual financial statements i.e. 10-K/20-F(non US) from the SECs website, read the balance sheets and Profit-Loss statements for each company starting from 2009 till 2017. </a:t>
            </a:r>
          </a:p>
          <a:p>
            <a:r>
              <a:rPr lang="en-US" b="1" dirty="0"/>
              <a:t>Transformation:</a:t>
            </a:r>
            <a:r>
              <a:rPr lang="en-US" dirty="0"/>
              <a:t> </a:t>
            </a:r>
          </a:p>
          <a:p>
            <a:pPr lvl="1"/>
            <a:r>
              <a:rPr lang="en-US" dirty="0"/>
              <a:t>Separated both datasets individually for each company by Income Statements and Balance Sheets.</a:t>
            </a:r>
          </a:p>
          <a:p>
            <a:pPr lvl="1"/>
            <a:r>
              <a:rPr lang="en-US" dirty="0"/>
              <a:t>We have conceptualized harmonization elements to group important metrices for each company, to use them as important variables in modeling the KPIs later.</a:t>
            </a:r>
          </a:p>
          <a:p>
            <a:pPr lvl="1"/>
            <a:r>
              <a:rPr lang="en-US" dirty="0"/>
              <a:t>We will use Python to do modelling and other abstract transformation.</a:t>
            </a:r>
          </a:p>
          <a:p>
            <a:r>
              <a:rPr lang="en-US" b="1" dirty="0"/>
              <a:t>Storing:</a:t>
            </a:r>
            <a:r>
              <a:rPr lang="en-US" dirty="0"/>
              <a:t> </a:t>
            </a:r>
          </a:p>
          <a:p>
            <a:pPr lvl="1"/>
            <a:r>
              <a:rPr lang="en-US" dirty="0"/>
              <a:t>We stored the transformed datasets in Azure MySQL DB.</a:t>
            </a:r>
          </a:p>
          <a:p>
            <a:pPr lvl="1"/>
            <a:r>
              <a:rPr lang="en-US" dirty="0"/>
              <a:t>All the modelled output and generated KPI data will also be stored in a separate output table in the same Database. </a:t>
            </a:r>
          </a:p>
          <a:p>
            <a:endParaRPr lang="en-US" dirty="0"/>
          </a:p>
        </p:txBody>
      </p:sp>
      <p:pic>
        <p:nvPicPr>
          <p:cNvPr id="4" name="Picture 3">
            <a:extLst>
              <a:ext uri="{FF2B5EF4-FFF2-40B4-BE49-F238E27FC236}">
                <a16:creationId xmlns:a16="http://schemas.microsoft.com/office/drawing/2014/main" id="{790399CD-FE81-124C-B899-4CF9EE771E63}"/>
              </a:ext>
            </a:extLst>
          </p:cNvPr>
          <p:cNvPicPr>
            <a:picLocks noChangeAspect="1"/>
          </p:cNvPicPr>
          <p:nvPr/>
        </p:nvPicPr>
        <p:blipFill>
          <a:blip r:embed="rId2"/>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1048685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EF8D-AA21-F746-82BA-246432FB8DFA}"/>
              </a:ext>
            </a:extLst>
          </p:cNvPr>
          <p:cNvSpPr>
            <a:spLocks noGrp="1"/>
          </p:cNvSpPr>
          <p:nvPr>
            <p:ph type="title"/>
          </p:nvPr>
        </p:nvSpPr>
        <p:spPr/>
        <p:txBody>
          <a:bodyPr/>
          <a:lstStyle/>
          <a:p>
            <a:r>
              <a:rPr lang="en-US" dirty="0"/>
              <a:t>Our Value Creation:</a:t>
            </a:r>
          </a:p>
        </p:txBody>
      </p:sp>
      <p:grpSp>
        <p:nvGrpSpPr>
          <p:cNvPr id="4" name="Image Gallery">
            <a:extLst>
              <a:ext uri="{FF2B5EF4-FFF2-40B4-BE49-F238E27FC236}">
                <a16:creationId xmlns:a16="http://schemas.microsoft.com/office/drawing/2014/main" id="{145B1D20-3270-A943-907D-94246B6BE2DA}"/>
              </a:ext>
            </a:extLst>
          </p:cNvPr>
          <p:cNvGrpSpPr/>
          <p:nvPr/>
        </p:nvGrpSpPr>
        <p:grpSpPr>
          <a:xfrm>
            <a:off x="-948431" y="1502888"/>
            <a:ext cx="13050025" cy="8819089"/>
            <a:chOff x="0" y="-240146"/>
            <a:chExt cx="12192000" cy="8133501"/>
          </a:xfrm>
        </p:grpSpPr>
        <p:pic>
          <p:nvPicPr>
            <p:cNvPr id="5" name="Screen Shot 2561-10-06 at 13.18.45.png" descr="Screen Shot 2561-10-06 at 13.18.45.png">
              <a:extLst>
                <a:ext uri="{FF2B5EF4-FFF2-40B4-BE49-F238E27FC236}">
                  <a16:creationId xmlns:a16="http://schemas.microsoft.com/office/drawing/2014/main" id="{F8DC1658-00EB-4247-B8FC-DA0284E1DC32}"/>
                </a:ext>
              </a:extLst>
            </p:cNvPr>
            <p:cNvPicPr>
              <a:picLocks noChangeAspect="1"/>
            </p:cNvPicPr>
            <p:nvPr/>
          </p:nvPicPr>
          <p:blipFill>
            <a:blip r:embed="rId2">
              <a:extLst/>
            </a:blip>
            <a:srcRect t="2639" b="2639"/>
            <a:stretch>
              <a:fillRect/>
            </a:stretch>
          </p:blipFill>
          <p:spPr>
            <a:xfrm>
              <a:off x="1564128" y="-240146"/>
              <a:ext cx="7177611" cy="4310484"/>
            </a:xfrm>
            <a:prstGeom prst="rect">
              <a:avLst/>
            </a:prstGeom>
            <a:ln w="12700" cap="flat">
              <a:noFill/>
              <a:miter lim="400000"/>
            </a:ln>
            <a:effectLst/>
          </p:spPr>
        </p:pic>
        <p:sp>
          <p:nvSpPr>
            <p:cNvPr id="6" name="Type to enter a caption.">
              <a:extLst>
                <a:ext uri="{FF2B5EF4-FFF2-40B4-BE49-F238E27FC236}">
                  <a16:creationId xmlns:a16="http://schemas.microsoft.com/office/drawing/2014/main" id="{FC19EDEB-8615-2B49-9D6F-6B571CAD4AC6}"/>
                </a:ext>
              </a:extLst>
            </p:cNvPr>
            <p:cNvSpPr/>
            <p:nvPr/>
          </p:nvSpPr>
          <p:spPr>
            <a:xfrm>
              <a:off x="0" y="7398054"/>
              <a:ext cx="12192000" cy="495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t">
              <a:noAutofit/>
            </a:bodyPr>
            <a:lstStyle>
              <a:lvl1pPr>
                <a:spcBef>
                  <a:spcPts val="0"/>
                </a:spcBef>
              </a:lvl1pPr>
            </a:lstStyle>
            <a:p>
              <a:r>
                <a:t>Type to enter a caption.</a:t>
              </a:r>
            </a:p>
          </p:txBody>
        </p:sp>
      </p:grpSp>
      <p:sp>
        <p:nvSpPr>
          <p:cNvPr id="7" name="Rectangle 6">
            <a:extLst>
              <a:ext uri="{FF2B5EF4-FFF2-40B4-BE49-F238E27FC236}">
                <a16:creationId xmlns:a16="http://schemas.microsoft.com/office/drawing/2014/main" id="{68DDA683-A579-6E49-8B64-FB9B265607F3}"/>
              </a:ext>
            </a:extLst>
          </p:cNvPr>
          <p:cNvSpPr/>
          <p:nvPr/>
        </p:nvSpPr>
        <p:spPr>
          <a:xfrm>
            <a:off x="8808171" y="3616891"/>
            <a:ext cx="3293423" cy="1754326"/>
          </a:xfrm>
          <a:prstGeom prst="rect">
            <a:avLst/>
          </a:prstGeom>
        </p:spPr>
        <p:txBody>
          <a:bodyPr wrap="square">
            <a:spAutoFit/>
          </a:bodyPr>
          <a:lstStyle/>
          <a:p>
            <a:r>
              <a:rPr lang="en-US" dirty="0"/>
              <a:t>The intelligent layer which would use text analytics to determine events of past..</a:t>
            </a:r>
          </a:p>
          <a:p>
            <a:endParaRPr lang="en-US" dirty="0"/>
          </a:p>
          <a:p>
            <a:r>
              <a:rPr lang="en-US" dirty="0"/>
              <a:t>This is where we want to operate</a:t>
            </a:r>
          </a:p>
        </p:txBody>
      </p:sp>
      <p:cxnSp>
        <p:nvCxnSpPr>
          <p:cNvPr id="8" name="Straight Arrow Connector 7">
            <a:extLst>
              <a:ext uri="{FF2B5EF4-FFF2-40B4-BE49-F238E27FC236}">
                <a16:creationId xmlns:a16="http://schemas.microsoft.com/office/drawing/2014/main" id="{3EE10866-85CE-0543-9E90-8C2555DAE0C5}"/>
              </a:ext>
            </a:extLst>
          </p:cNvPr>
          <p:cNvCxnSpPr>
            <a:cxnSpLocks/>
            <a:endCxn id="7" idx="1"/>
          </p:cNvCxnSpPr>
          <p:nvPr/>
        </p:nvCxnSpPr>
        <p:spPr>
          <a:xfrm flipV="1">
            <a:off x="5556182" y="4494054"/>
            <a:ext cx="3251989" cy="37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4" descr="Image result for microsoft azure pictures">
            <a:extLst>
              <a:ext uri="{FF2B5EF4-FFF2-40B4-BE49-F238E27FC236}">
                <a16:creationId xmlns:a16="http://schemas.microsoft.com/office/drawing/2014/main" id="{AAE3709D-DAA7-8142-81D7-9B4B2A15D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968" y="3206073"/>
            <a:ext cx="781441" cy="4512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3454D00-2AFE-7D45-A890-0AF0A0989731}"/>
              </a:ext>
            </a:extLst>
          </p:cNvPr>
          <p:cNvPicPr>
            <a:picLocks noChangeAspect="1"/>
          </p:cNvPicPr>
          <p:nvPr/>
        </p:nvPicPr>
        <p:blipFill>
          <a:blip r:embed="rId4"/>
          <a:stretch>
            <a:fillRect/>
          </a:stretch>
        </p:blipFill>
        <p:spPr>
          <a:xfrm>
            <a:off x="1391455" y="4585484"/>
            <a:ext cx="1166349" cy="802089"/>
          </a:xfrm>
          <a:prstGeom prst="rect">
            <a:avLst/>
          </a:prstGeom>
        </p:spPr>
      </p:pic>
      <p:pic>
        <p:nvPicPr>
          <p:cNvPr id="12" name="Picture 11">
            <a:extLst>
              <a:ext uri="{FF2B5EF4-FFF2-40B4-BE49-F238E27FC236}">
                <a16:creationId xmlns:a16="http://schemas.microsoft.com/office/drawing/2014/main" id="{2CDC4AC2-C200-2C4B-A091-0B76D07F48D0}"/>
              </a:ext>
            </a:extLst>
          </p:cNvPr>
          <p:cNvPicPr>
            <a:picLocks noChangeAspect="1"/>
          </p:cNvPicPr>
          <p:nvPr/>
        </p:nvPicPr>
        <p:blipFill>
          <a:blip r:embed="rId5"/>
          <a:stretch>
            <a:fillRect/>
          </a:stretch>
        </p:blipFill>
        <p:spPr>
          <a:xfrm>
            <a:off x="9374533" y="5795676"/>
            <a:ext cx="2817467" cy="1062324"/>
          </a:xfrm>
          <a:prstGeom prst="rect">
            <a:avLst/>
          </a:prstGeom>
        </p:spPr>
      </p:pic>
    </p:spTree>
    <p:extLst>
      <p:ext uri="{BB962C8B-B14F-4D97-AF65-F5344CB8AC3E}">
        <p14:creationId xmlns:p14="http://schemas.microsoft.com/office/powerpoint/2010/main" val="1718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B06E-2D09-554D-83C4-6BCF7801592A}"/>
              </a:ext>
            </a:extLst>
          </p:cNvPr>
          <p:cNvSpPr>
            <a:spLocks noGrp="1"/>
          </p:cNvSpPr>
          <p:nvPr>
            <p:ph type="title"/>
          </p:nvPr>
        </p:nvSpPr>
        <p:spPr/>
        <p:txBody>
          <a:bodyPr/>
          <a:lstStyle/>
          <a:p>
            <a:r>
              <a:rPr lang="en-US" dirty="0"/>
              <a:t>Resource Requirements:</a:t>
            </a:r>
          </a:p>
        </p:txBody>
      </p:sp>
      <p:sp>
        <p:nvSpPr>
          <p:cNvPr id="3" name="Content Placeholder 2">
            <a:extLst>
              <a:ext uri="{FF2B5EF4-FFF2-40B4-BE49-F238E27FC236}">
                <a16:creationId xmlns:a16="http://schemas.microsoft.com/office/drawing/2014/main" id="{3E8CD91B-9EBC-C44D-A342-4CF3B2E16ADB}"/>
              </a:ext>
            </a:extLst>
          </p:cNvPr>
          <p:cNvSpPr>
            <a:spLocks noGrp="1"/>
          </p:cNvSpPr>
          <p:nvPr>
            <p:ph idx="1"/>
          </p:nvPr>
        </p:nvSpPr>
        <p:spPr/>
        <p:txBody>
          <a:bodyPr>
            <a:normAutofit/>
          </a:bodyPr>
          <a:lstStyle/>
          <a:p>
            <a:r>
              <a:rPr lang="en-US" b="1" dirty="0"/>
              <a:t>DATA:</a:t>
            </a:r>
            <a:r>
              <a:rPr lang="en-US" dirty="0"/>
              <a:t> </a:t>
            </a:r>
          </a:p>
          <a:p>
            <a:pPr lvl="1"/>
            <a:r>
              <a:rPr lang="en-US" dirty="0"/>
              <a:t>Financial Statements (10-k/20-F) </a:t>
            </a:r>
          </a:p>
          <a:p>
            <a:pPr lvl="1"/>
            <a:r>
              <a:rPr lang="en-US" dirty="0"/>
              <a:t>Text Data Supporting abrupt changes: Blogs, Tweets, RSS feeds etc. </a:t>
            </a:r>
          </a:p>
          <a:p>
            <a:r>
              <a:rPr lang="en-US" b="1" dirty="0"/>
              <a:t>Tools:</a:t>
            </a:r>
            <a:r>
              <a:rPr lang="en-US" dirty="0"/>
              <a:t> </a:t>
            </a:r>
          </a:p>
          <a:p>
            <a:pPr lvl="1"/>
            <a:r>
              <a:rPr lang="en-US" dirty="0"/>
              <a:t>MS-Excel, </a:t>
            </a:r>
          </a:p>
          <a:p>
            <a:pPr lvl="1"/>
            <a:r>
              <a:rPr lang="en-US" dirty="0"/>
              <a:t>Jupyter Notebooks or any IDE with Python 3.0+ support, </a:t>
            </a:r>
          </a:p>
          <a:p>
            <a:pPr lvl="1"/>
            <a:r>
              <a:rPr lang="en-US" dirty="0"/>
              <a:t>Azure MySQL instance.</a:t>
            </a:r>
          </a:p>
          <a:p>
            <a:pPr lvl="1"/>
            <a:r>
              <a:rPr lang="en-US" dirty="0"/>
              <a:t>BI Tools: Tableau, Power BI, Qlik View, Yellowfin, Cyfe, and Datazen etc.</a:t>
            </a:r>
          </a:p>
          <a:p>
            <a:r>
              <a:rPr lang="en-US" b="1" dirty="0"/>
              <a:t>Time:</a:t>
            </a:r>
            <a:r>
              <a:rPr lang="en-US" dirty="0"/>
              <a:t> We expect to deliver the project by third week of November. More detailed deliverable timeline is given in the GANTT Chart.</a:t>
            </a:r>
          </a:p>
          <a:p>
            <a:pPr marL="0" indent="0">
              <a:buNone/>
            </a:pPr>
            <a:endParaRPr lang="en-US" dirty="0"/>
          </a:p>
        </p:txBody>
      </p:sp>
      <p:pic>
        <p:nvPicPr>
          <p:cNvPr id="4" name="Picture 3">
            <a:extLst>
              <a:ext uri="{FF2B5EF4-FFF2-40B4-BE49-F238E27FC236}">
                <a16:creationId xmlns:a16="http://schemas.microsoft.com/office/drawing/2014/main" id="{0445C3A4-3670-3149-A402-35C0116E8770}"/>
              </a:ext>
            </a:extLst>
          </p:cNvPr>
          <p:cNvPicPr>
            <a:picLocks noChangeAspect="1"/>
          </p:cNvPicPr>
          <p:nvPr/>
        </p:nvPicPr>
        <p:blipFill>
          <a:blip r:embed="rId2"/>
          <a:stretch>
            <a:fillRect/>
          </a:stretch>
        </p:blipFill>
        <p:spPr>
          <a:xfrm>
            <a:off x="9374533" y="5808928"/>
            <a:ext cx="2817467" cy="1062324"/>
          </a:xfrm>
          <a:prstGeom prst="rect">
            <a:avLst/>
          </a:prstGeom>
        </p:spPr>
      </p:pic>
    </p:spTree>
    <p:extLst>
      <p:ext uri="{BB962C8B-B14F-4D97-AF65-F5344CB8AC3E}">
        <p14:creationId xmlns:p14="http://schemas.microsoft.com/office/powerpoint/2010/main" val="195136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FD45-C5A6-074A-A37D-98D15B232D5C}"/>
              </a:ext>
            </a:extLst>
          </p:cNvPr>
          <p:cNvSpPr>
            <a:spLocks noGrp="1"/>
          </p:cNvSpPr>
          <p:nvPr>
            <p:ph type="title"/>
          </p:nvPr>
        </p:nvSpPr>
        <p:spPr>
          <a:xfrm>
            <a:off x="646111" y="452718"/>
            <a:ext cx="9404723" cy="1400530"/>
          </a:xfrm>
        </p:spPr>
        <p:txBody>
          <a:bodyPr/>
          <a:lstStyle/>
          <a:p>
            <a:r>
              <a:rPr lang="en-US"/>
              <a:t>Project Deliverable(s) Timeline</a:t>
            </a:r>
            <a:endParaRPr lang="en-US" dirty="0"/>
          </a:p>
        </p:txBody>
      </p:sp>
      <p:pic>
        <p:nvPicPr>
          <p:cNvPr id="7" name="Picture 6"/>
          <p:cNvPicPr>
            <a:picLocks noChangeAspect="1"/>
          </p:cNvPicPr>
          <p:nvPr/>
        </p:nvPicPr>
        <p:blipFill>
          <a:blip r:embed="rId2"/>
          <a:stretch>
            <a:fillRect/>
          </a:stretch>
        </p:blipFill>
        <p:spPr>
          <a:xfrm>
            <a:off x="457201" y="1276472"/>
            <a:ext cx="9813234" cy="4934535"/>
          </a:xfrm>
          <a:prstGeom prst="rect">
            <a:avLst/>
          </a:prstGeom>
        </p:spPr>
      </p:pic>
      <p:pic>
        <p:nvPicPr>
          <p:cNvPr id="5" name="Picture 4">
            <a:extLst>
              <a:ext uri="{FF2B5EF4-FFF2-40B4-BE49-F238E27FC236}">
                <a16:creationId xmlns:a16="http://schemas.microsoft.com/office/drawing/2014/main" id="{5CB6B6D1-F2B6-4A4D-9696-6C07DA4E432E}"/>
              </a:ext>
            </a:extLst>
          </p:cNvPr>
          <p:cNvPicPr>
            <a:picLocks noChangeAspect="1"/>
          </p:cNvPicPr>
          <p:nvPr/>
        </p:nvPicPr>
        <p:blipFill>
          <a:blip r:embed="rId3"/>
          <a:stretch>
            <a:fillRect/>
          </a:stretch>
        </p:blipFill>
        <p:spPr>
          <a:xfrm>
            <a:off x="9652828" y="5916907"/>
            <a:ext cx="2817467" cy="1062324"/>
          </a:xfrm>
          <a:prstGeom prst="rect">
            <a:avLst/>
          </a:prstGeom>
        </p:spPr>
      </p:pic>
    </p:spTree>
    <p:extLst>
      <p:ext uri="{BB962C8B-B14F-4D97-AF65-F5344CB8AC3E}">
        <p14:creationId xmlns:p14="http://schemas.microsoft.com/office/powerpoint/2010/main" val="12031424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{6CEE12E1-3693-C346-A4D6-5C6A2731CDA0}tf10001062</Template>
  <TotalTime>199</TotalTime>
  <Words>1130</Words>
  <Application>Microsoft Macintosh PowerPoint</Application>
  <PresentationFormat>Widescreen</PresentationFormat>
  <Paragraphs>147</Paragraphs>
  <Slides>16</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16</vt:i4>
      </vt:variant>
    </vt:vector>
  </HeadingPairs>
  <TitlesOfParts>
    <vt:vector size="25" baseType="lpstr">
      <vt:lpstr>Arial</vt:lpstr>
      <vt:lpstr>Calibri</vt:lpstr>
      <vt:lpstr>Calibri Light</vt:lpstr>
      <vt:lpstr>Century Gothic</vt:lpstr>
      <vt:lpstr>Times New Roman</vt:lpstr>
      <vt:lpstr>Wingdings 3</vt:lpstr>
      <vt:lpstr>Ion</vt:lpstr>
      <vt:lpstr>Custom Design</vt:lpstr>
      <vt:lpstr>1_Custom Design</vt:lpstr>
      <vt:lpstr>FINANCIAL DASHBOARD 2.0 </vt:lpstr>
      <vt:lpstr>Sponsor: SIMPLY - BI</vt:lpstr>
      <vt:lpstr>Problem Statement</vt:lpstr>
      <vt:lpstr>Overview</vt:lpstr>
      <vt:lpstr>Data Requirements:</vt:lpstr>
      <vt:lpstr>Data Management</vt:lpstr>
      <vt:lpstr>Our Value Creation:</vt:lpstr>
      <vt:lpstr>Resource Requirements:</vt:lpstr>
      <vt:lpstr>Project Deliverable(s) Timeline</vt:lpstr>
      <vt:lpstr>Milestones Condensed</vt:lpstr>
      <vt:lpstr>Key Risks:</vt:lpstr>
      <vt:lpstr>Risk Register:</vt:lpstr>
      <vt:lpstr>Deployment: </vt:lpstr>
      <vt:lpstr>Sample Metric</vt:lpstr>
      <vt:lpstr>Important 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INTELLIGENCE DASHBOARD 2.0 </dc:title>
  <dc:creator>Bhandari, Aditya</dc:creator>
  <cp:lastModifiedBy>Bhandari, Aditya</cp:lastModifiedBy>
  <cp:revision>45</cp:revision>
  <dcterms:created xsi:type="dcterms:W3CDTF">2018-10-14T22:34:09Z</dcterms:created>
  <dcterms:modified xsi:type="dcterms:W3CDTF">2018-10-15T20:12:56Z</dcterms:modified>
</cp:coreProperties>
</file>